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22" r:id="rId4"/>
  </p:sldMasterIdLst>
  <p:notesMasterIdLst>
    <p:notesMasterId r:id="rId72"/>
  </p:notesMasterIdLst>
  <p:sldIdLst>
    <p:sldId id="309" r:id="rId5"/>
    <p:sldId id="337" r:id="rId6"/>
    <p:sldId id="313" r:id="rId7"/>
    <p:sldId id="315" r:id="rId8"/>
    <p:sldId id="325" r:id="rId9"/>
    <p:sldId id="356" r:id="rId10"/>
    <p:sldId id="314" r:id="rId11"/>
    <p:sldId id="338" r:id="rId12"/>
    <p:sldId id="339" r:id="rId13"/>
    <p:sldId id="340" r:id="rId14"/>
    <p:sldId id="341" r:id="rId15"/>
    <p:sldId id="342" r:id="rId16"/>
    <p:sldId id="343" r:id="rId17"/>
    <p:sldId id="346" r:id="rId18"/>
    <p:sldId id="347" r:id="rId19"/>
    <p:sldId id="348" r:id="rId20"/>
    <p:sldId id="349" r:id="rId21"/>
    <p:sldId id="350" r:id="rId22"/>
    <p:sldId id="351" r:id="rId23"/>
    <p:sldId id="358" r:id="rId24"/>
    <p:sldId id="359" r:id="rId25"/>
    <p:sldId id="360" r:id="rId26"/>
    <p:sldId id="361" r:id="rId27"/>
    <p:sldId id="362" r:id="rId28"/>
    <p:sldId id="327" r:id="rId29"/>
    <p:sldId id="328" r:id="rId30"/>
    <p:sldId id="318" r:id="rId31"/>
    <p:sldId id="330" r:id="rId32"/>
    <p:sldId id="326" r:id="rId33"/>
    <p:sldId id="331" r:id="rId34"/>
    <p:sldId id="332" r:id="rId35"/>
    <p:sldId id="335" r:id="rId36"/>
    <p:sldId id="333" r:id="rId37"/>
    <p:sldId id="336" r:id="rId38"/>
    <p:sldId id="354" r:id="rId39"/>
    <p:sldId id="353" r:id="rId40"/>
    <p:sldId id="334" r:id="rId41"/>
    <p:sldId id="366" r:id="rId42"/>
    <p:sldId id="367" r:id="rId43"/>
    <p:sldId id="368" r:id="rId44"/>
    <p:sldId id="370" r:id="rId45"/>
    <p:sldId id="371" r:id="rId46"/>
    <p:sldId id="369" r:id="rId47"/>
    <p:sldId id="372" r:id="rId48"/>
    <p:sldId id="373" r:id="rId49"/>
    <p:sldId id="374" r:id="rId50"/>
    <p:sldId id="375" r:id="rId51"/>
    <p:sldId id="376" r:id="rId52"/>
    <p:sldId id="377" r:id="rId53"/>
    <p:sldId id="378" r:id="rId54"/>
    <p:sldId id="379" r:id="rId55"/>
    <p:sldId id="381" r:id="rId56"/>
    <p:sldId id="382" r:id="rId57"/>
    <p:sldId id="386" r:id="rId58"/>
    <p:sldId id="388" r:id="rId59"/>
    <p:sldId id="387" r:id="rId60"/>
    <p:sldId id="389" r:id="rId61"/>
    <p:sldId id="390" r:id="rId62"/>
    <p:sldId id="317" r:id="rId63"/>
    <p:sldId id="385" r:id="rId64"/>
    <p:sldId id="391" r:id="rId65"/>
    <p:sldId id="392" r:id="rId66"/>
    <p:sldId id="320" r:id="rId67"/>
    <p:sldId id="383" r:id="rId68"/>
    <p:sldId id="316" r:id="rId69"/>
    <p:sldId id="393" r:id="rId70"/>
    <p:sldId id="271" r:id="rId71"/>
  </p:sldIdLst>
  <p:sldSz cx="12192000" cy="6858000"/>
  <p:notesSz cx="6858000" cy="9144000"/>
  <p:embeddedFontLst>
    <p:embeddedFont>
      <p:font typeface="Calibri" panose="020F0502020204030204" pitchFamily="34" charset="0"/>
      <p:regular r:id="rId73"/>
      <p:bold r:id="rId74"/>
      <p:italic r:id="rId75"/>
      <p:boldItalic r:id="rId76"/>
    </p:embeddedFont>
    <p:embeddedFont>
      <p:font typeface="Consolas" panose="020B0609020204030204" pitchFamily="49" charset="0"/>
      <p:regular r:id="rId77"/>
      <p:bold r:id="rId78"/>
      <p:italic r:id="rId79"/>
      <p:boldItalic r:id="rId80"/>
    </p:embeddedFont>
    <p:embeddedFont>
      <p:font typeface="Lato" panose="020F0502020204030203" pitchFamily="34" charset="77"/>
      <p:regular r:id="rId81"/>
      <p:bold r:id="rId82"/>
      <p:italic r:id="rId83"/>
      <p:boldItalic r:id="rId84"/>
    </p:embeddedFont>
    <p:embeddedFont>
      <p:font typeface="Open Sans" panose="020B0606030504020204" pitchFamily="34" charset="0"/>
      <p:regular r:id="rId85"/>
      <p:bold r:id="rId86"/>
      <p:italic r:id="rId87"/>
      <p:boldItalic r:id="rId8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50248A-4FEF-9146-BF23-DFD3F4228389}" v="969" dt="2019-10-14T12:38:48.8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90" autoAdjust="0"/>
    <p:restoredTop sz="94694"/>
  </p:normalViewPr>
  <p:slideViewPr>
    <p:cSldViewPr snapToGrid="0" snapToObjects="1">
      <p:cViewPr varScale="1">
        <p:scale>
          <a:sx n="100" d="100"/>
          <a:sy n="100" d="100"/>
        </p:scale>
        <p:origin x="464" y="176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font" Target="fonts/font12.fntdata"/><Relationship Id="rId89" Type="http://schemas.openxmlformats.org/officeDocument/2006/relationships/presProps" Target="pres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font" Target="fonts/font2.fntdata"/><Relationship Id="rId79" Type="http://schemas.openxmlformats.org/officeDocument/2006/relationships/font" Target="fonts/font7.fntdata"/><Relationship Id="rId5" Type="http://schemas.openxmlformats.org/officeDocument/2006/relationships/slide" Target="slides/slide1.xml"/><Relationship Id="rId90" Type="http://schemas.openxmlformats.org/officeDocument/2006/relationships/viewProps" Target="viewProps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notesMaster" Target="notesMasters/notesMaster1.xml"/><Relationship Id="rId80" Type="http://schemas.openxmlformats.org/officeDocument/2006/relationships/font" Target="fonts/font8.fntdata"/><Relationship Id="rId85" Type="http://schemas.openxmlformats.org/officeDocument/2006/relationships/font" Target="fonts/font13.fntdata"/><Relationship Id="rId93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font" Target="fonts/font3.fntdata"/><Relationship Id="rId83" Type="http://schemas.openxmlformats.org/officeDocument/2006/relationships/font" Target="fonts/font11.fntdata"/><Relationship Id="rId88" Type="http://schemas.openxmlformats.org/officeDocument/2006/relationships/font" Target="fonts/font16.fntdata"/><Relationship Id="rId9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font" Target="fonts/font1.fntdata"/><Relationship Id="rId78" Type="http://schemas.openxmlformats.org/officeDocument/2006/relationships/font" Target="fonts/font6.fntdata"/><Relationship Id="rId81" Type="http://schemas.openxmlformats.org/officeDocument/2006/relationships/font" Target="fonts/font9.fntdata"/><Relationship Id="rId86" Type="http://schemas.openxmlformats.org/officeDocument/2006/relationships/font" Target="fonts/font1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font" Target="fonts/font4.fntdata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tableStyles" Target="tableStyles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font" Target="fonts/font15.fntdata"/><Relationship Id="rId61" Type="http://schemas.openxmlformats.org/officeDocument/2006/relationships/slide" Target="slides/slide57.xml"/><Relationship Id="rId82" Type="http://schemas.openxmlformats.org/officeDocument/2006/relationships/font" Target="fonts/font10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tiff>
</file>

<file path=ppt/media/image25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1B0A60-29D6-3A47-90BA-0E25040B44C6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7E5CB-60E8-D44F-B66F-D5B44B8CB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38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085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575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038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167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0500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573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75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814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774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4269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88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5700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3652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329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484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25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84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888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91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598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00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094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7E5CB-60E8-D44F-B66F-D5B44B8CB2B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56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4214D-3889-D144-A725-917E0BB7E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AEA5C-B70B-0145-84A8-A1F47FDA2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D4D5A-BA93-FA45-AE1A-B2635957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97EFC-39DB-424B-A042-9090A1F64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000DD-771C-3C4E-BA6C-0403A9D25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1666" y="6356349"/>
            <a:ext cx="2743200" cy="365125"/>
          </a:xfrm>
        </p:spPr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7267" y="736600"/>
            <a:ext cx="4783760" cy="2889856"/>
          </a:xfrm>
        </p:spPr>
        <p:txBody>
          <a:bodyPr anchor="b" anchorCtr="0"/>
          <a:lstStyle>
            <a:lvl1pPr fontAlgn="b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18855" y="3883539"/>
            <a:ext cx="4782078" cy="195846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4519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A939-FC2C-8640-889F-BD5166D48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153D-6290-1E4C-9C7E-66DD32CF4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200" y="1681163"/>
            <a:ext cx="5438776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FDE8-8C2F-AE46-856B-D85DC21CD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0200" y="2666999"/>
            <a:ext cx="543877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17618-A83F-1646-B942-C54FB9BB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2C06-0334-EF41-8A10-7C0D366D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50EC5-6B6F-384B-B314-0E0A9C83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4929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A939-FC2C-8640-889F-BD5166D48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153D-6290-1E4C-9C7E-66DD32CF4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200" y="1681163"/>
            <a:ext cx="11514666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FDE8-8C2F-AE46-856B-D85DC21CD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0200" y="2666999"/>
            <a:ext cx="1151466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17618-A83F-1646-B942-C54FB9BB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2C06-0334-EF41-8A10-7C0D366D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50EC5-6B6F-384B-B314-0E0A9C83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8528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A939-FC2C-8640-889F-BD5166D48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153D-6290-1E4C-9C7E-66DD32CF4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200" y="1681162"/>
            <a:ext cx="4485640" cy="1939861"/>
          </a:xfrm>
        </p:spPr>
        <p:txBody>
          <a:bodyPr anchor="t">
            <a:normAutofit/>
          </a:bodyPr>
          <a:lstStyle>
            <a:lvl1pPr marL="0" indent="0">
              <a:buNone/>
              <a:defRPr sz="3200" b="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FDE8-8C2F-AE46-856B-D85DC21CD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32320" y="1886742"/>
            <a:ext cx="4729480" cy="35226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17618-A83F-1646-B942-C54FB9BB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2C06-0334-EF41-8A10-7C0D366D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50EC5-6B6F-384B-B314-0E0A9C83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921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48BC7-2DB3-D649-9F86-0A1D09B28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8" y="871870"/>
            <a:ext cx="4114799" cy="2317897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AF950-7967-9745-8C2F-3C4A9AE9B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ABAF9E-64A4-454C-B267-D6E92B084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29B218-9DEB-9241-9ECE-3857EC24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FF55B91-0C00-C040-9084-070258D4B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00" y="3938015"/>
            <a:ext cx="3660648" cy="2252219"/>
          </a:xfrm>
        </p:spPr>
        <p:txBody>
          <a:bodyPr anchor="b">
            <a:normAutofit/>
          </a:bodyPr>
          <a:lstStyle>
            <a:lvl1pPr marL="0" indent="0">
              <a:buNone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DB6372-9C64-3D4F-BEA4-84F0663081A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41461" y="3938015"/>
            <a:ext cx="3660648" cy="2252219"/>
          </a:xfrm>
        </p:spPr>
        <p:txBody>
          <a:bodyPr anchor="b">
            <a:normAutofit/>
          </a:bodyPr>
          <a:lstStyle>
            <a:lvl1pPr marL="0" indent="0">
              <a:buNone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BE5959F-894C-7B41-B7CC-39D8FD4D6A4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29522" y="3938015"/>
            <a:ext cx="3660648" cy="2252219"/>
          </a:xfrm>
        </p:spPr>
        <p:txBody>
          <a:bodyPr anchor="b">
            <a:normAutofit/>
          </a:bodyPr>
          <a:lstStyle>
            <a:lvl1pPr marL="0" indent="0">
              <a:buNone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96471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F7BED-0C25-9C45-BE2D-CA1610A20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1731264"/>
            <a:ext cx="5215466" cy="412978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63DFE-FD61-764C-AEFD-3B39D8DA0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DBD83-255B-D446-921A-C776119FF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FC8050-988A-ED4E-A411-B7E8C1A0D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DCDC7E1-25ED-2D46-A6C7-4AB5786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8095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776EA-5042-894D-839F-3ACFFD7E9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1603247"/>
            <a:ext cx="4441826" cy="1845733"/>
          </a:xfrm>
        </p:spPr>
        <p:txBody>
          <a:bodyPr anchor="b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F7BED-0C25-9C45-BE2D-CA1610A20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5856" y="987425"/>
            <a:ext cx="6139010" cy="48736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3E02D-9AB6-BD4A-A906-69BE507AC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5000" y="3601381"/>
            <a:ext cx="4441826" cy="138853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63DFE-FD61-764C-AEFD-3B39D8DA0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DBD83-255B-D446-921A-C776119FF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FC8050-988A-ED4E-A411-B7E8C1A0D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1922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D0AD-0B74-1C49-B26D-4F55064C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4A20C-F4BD-AB4E-9F9C-4DFB87181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B53C4-770B-214A-8A2D-7AF61FC3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E3D51-68A9-C84C-B1AA-87E1C1E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8018A-A75E-BF44-9327-F6B90E84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376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D0AD-0B74-1C49-B26D-4F55064C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4A20C-F4BD-AB4E-9F9C-4DFB87181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B53C4-770B-214A-8A2D-7AF61FC3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E3D51-68A9-C84C-B1AA-87E1C1E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8018A-A75E-BF44-9327-F6B90E84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5430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D0AD-0B74-1C49-B26D-4F55064C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4A20C-F4BD-AB4E-9F9C-4DFB87181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B53C4-770B-214A-8A2D-7AF61FC3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E3D51-68A9-C84C-B1AA-87E1C1E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8018A-A75E-BF44-9327-F6B90E84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568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527C8-0D0D-FE47-A09C-7F22FDE28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926FC-9A55-B444-9148-3B6DC0E316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777C0-5767-0848-9734-5A54AE5B3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6EBA7-3F24-924E-8E5B-C2BE26DEA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923F9-1B15-DB40-8C75-1D16D3D86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1666" y="6356349"/>
            <a:ext cx="2743200" cy="365125"/>
          </a:xfrm>
        </p:spPr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124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D0AD-0B74-1C49-B26D-4F55064C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4A20C-F4BD-AB4E-9F9C-4DFB87181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B53C4-770B-214A-8A2D-7AF61FC3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E3D51-68A9-C84C-B1AA-87E1C1E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8018A-A75E-BF44-9327-F6B90E84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313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D0AD-0B74-1C49-B26D-4F55064C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4A20C-F4BD-AB4E-9F9C-4DFB87181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B53C4-770B-214A-8A2D-7AF61FC3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E3D51-68A9-C84C-B1AA-87E1C1E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8018A-A75E-BF44-9327-F6B90E84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443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D0AD-0B74-1C49-B26D-4F55064C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4A20C-F4BD-AB4E-9F9C-4DFB87181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B53C4-770B-214A-8A2D-7AF61FC3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E3D51-68A9-C84C-B1AA-87E1C1E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8018A-A75E-BF44-9327-F6B90E84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6068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D0AD-0B74-1C49-B26D-4F55064C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4A20C-F4BD-AB4E-9F9C-4DFB87181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B53C4-770B-214A-8A2D-7AF61FC3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E3D51-68A9-C84C-B1AA-87E1C1E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8018A-A75E-BF44-9327-F6B90E84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175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D0AD-0B74-1C49-B26D-4F55064C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4A20C-F4BD-AB4E-9F9C-4DFB87181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B53C4-770B-214A-8A2D-7AF61FC3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E3D51-68A9-C84C-B1AA-87E1C1E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8018A-A75E-BF44-9327-F6B90E84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5587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0397-0533-A845-B92D-F5135E810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CDB7-1AE5-2940-A73E-41058992C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0199" y="1688304"/>
            <a:ext cx="568960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3DAA4-A0B6-4D40-A663-2CCDA1076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8304"/>
            <a:ext cx="567266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3ED1-2915-B140-9CED-E52A32B5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39B49-C487-654A-98F5-7B73D61D4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4A3AF-6BE8-F341-AE41-4F1634843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552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0397-0533-A845-B92D-F5135E810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CDB7-1AE5-2940-A73E-41058992C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0199" y="1688304"/>
            <a:ext cx="5689601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3DAA4-A0B6-4D40-A663-2CCDA1076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8304"/>
            <a:ext cx="5672666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3ED1-2915-B140-9CED-E52A32B5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39B49-C487-654A-98F5-7B73D61D4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4A3AF-6BE8-F341-AE41-4F1634843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652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0397-0533-A845-B92D-F5135E810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CDB7-1AE5-2940-A73E-41058992C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0199" y="1688304"/>
            <a:ext cx="5689601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3DAA4-A0B6-4D40-A663-2CCDA1076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8304"/>
            <a:ext cx="5672666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3ED1-2915-B140-9CED-E52A32B5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39B49-C487-654A-98F5-7B73D61D4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4A3AF-6BE8-F341-AE41-4F1634843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797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6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0397-0533-A845-B92D-F5135E810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CDB7-1AE5-2940-A73E-41058992C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0199" y="1688304"/>
            <a:ext cx="5689601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3DAA4-A0B6-4D40-A663-2CCDA1076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8304"/>
            <a:ext cx="5672666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3ED1-2915-B140-9CED-E52A32B5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39B49-C487-654A-98F5-7B73D61D4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4A3AF-6BE8-F341-AE41-4F1634843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985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0397-0533-A845-B92D-F5135E810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CDB7-1AE5-2940-A73E-41058992C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0199" y="1688304"/>
            <a:ext cx="5689601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3DAA4-A0B6-4D40-A663-2CCDA1076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8304"/>
            <a:ext cx="5672666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3ED1-2915-B140-9CED-E52A32B5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39B49-C487-654A-98F5-7B73D61D4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4A3AF-6BE8-F341-AE41-4F1634843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98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4214D-3889-D144-A725-917E0BB7E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AEA5C-B70B-0145-84A8-A1F47FDA2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2">
                    <a:lumMod val="9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D4D5A-BA93-FA45-AE1A-B2635957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97EFC-39DB-424B-A042-9090A1F64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000DD-771C-3C4E-BA6C-0403A9D25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1666" y="6356349"/>
            <a:ext cx="2743200" cy="365125"/>
          </a:xfrm>
        </p:spPr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25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5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0397-0533-A845-B92D-F5135E810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CDB7-1AE5-2940-A73E-41058992C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0199" y="1688304"/>
            <a:ext cx="5689601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3DAA4-A0B6-4D40-A663-2CCDA1076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8304"/>
            <a:ext cx="5672666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3ED1-2915-B140-9CED-E52A32B5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39B49-C487-654A-98F5-7B73D61D4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4A3AF-6BE8-F341-AE41-4F1634843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8716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0397-0533-A845-B92D-F5135E810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CDB7-1AE5-2940-A73E-41058992C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0199" y="1688304"/>
            <a:ext cx="5689601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3DAA4-A0B6-4D40-A663-2CCDA1076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8304"/>
            <a:ext cx="5672666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3ED1-2915-B140-9CED-E52A32B5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39B49-C487-654A-98F5-7B73D61D4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4A3AF-6BE8-F341-AE41-4F1634843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34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A817D-CB05-D34F-9354-256F6971F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3894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7BBE2-38CC-8041-A27C-2AA83F8397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980907-4AAC-3546-BCB5-8245AF6ED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DF6107-D00E-F34F-8D30-A21F97530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FD8FBC-2825-DB40-8707-893E9C29D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F921A5-8232-9246-896B-871D18B75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840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F94DA-2D5A-CE49-A8FF-E6E30FAF3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9DEAC-ACB7-8C4A-993F-EB6FB7FC88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E0661-2BDE-8342-BB5B-D4E9A510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22A2-2912-1241-952D-D15BE130A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15B6D-534B-6742-B41C-A49478424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754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F94DA-2D5A-CE49-A8FF-E6E30FAF3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9DEAC-ACB7-8C4A-993F-EB6FB7FC88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E0661-2BDE-8342-BB5B-D4E9A510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22A2-2912-1241-952D-D15BE130A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15B6D-534B-6742-B41C-A49478424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886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E5588E-4213-4342-AA5C-75B51358C0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ABD7FF-D2F4-1145-A4E5-B1BF5A7E9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1C4DF-71B9-9C45-A0C3-2C92BA9FC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70932-2090-6D4F-8F61-FCDF22EB1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6B9D-5F9B-1A4D-BBE7-79DD243BC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9553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C19D49-9B7E-FF40-81DB-0A651BC4C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A3FC7F-CE8B-B746-8571-72D5078FB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587DF-A4D5-894D-8E0F-37A389A22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1208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5520"/>
            <a:ext cx="4517571" cy="3157403"/>
          </a:xfrm>
        </p:spPr>
        <p:txBody>
          <a:bodyPr anchor="b" anchorCtr="0"/>
          <a:lstStyle>
            <a:lvl1pPr fontAlgn="b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4400006"/>
            <a:ext cx="4515983" cy="82459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41660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491068"/>
            <a:ext cx="4517571" cy="3031066"/>
          </a:xfrm>
        </p:spPr>
        <p:txBody>
          <a:bodyPr anchor="b" anchorCtr="0"/>
          <a:lstStyle>
            <a:lvl1pPr fontAlgn="b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255" y="3725334"/>
            <a:ext cx="4515983" cy="149926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3373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491068"/>
            <a:ext cx="4517571" cy="3031066"/>
          </a:xfrm>
        </p:spPr>
        <p:txBody>
          <a:bodyPr anchor="b" anchorCtr="0"/>
          <a:lstStyle>
            <a:lvl1pPr fontAlgn="b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255" y="3725334"/>
            <a:ext cx="4515983" cy="149926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4588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527C8-0D0D-FE47-A09C-7F22FDE28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926FC-9A55-B444-9148-3B6DC0E316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777C0-5767-0848-9734-5A54AE5B3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6EBA7-3F24-924E-8E5B-C2BE26DEA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923F9-1B15-DB40-8C75-1D16D3D86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6286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485986"/>
            <a:ext cx="4517571" cy="3157403"/>
          </a:xfrm>
        </p:spPr>
        <p:txBody>
          <a:bodyPr anchor="b" anchorCtr="0"/>
          <a:lstStyle>
            <a:lvl1pPr fontAlgn="b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255" y="3900472"/>
            <a:ext cx="4515983" cy="172986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352423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562186"/>
            <a:ext cx="4517571" cy="3157403"/>
          </a:xfrm>
        </p:spPr>
        <p:txBody>
          <a:bodyPr anchor="b" anchorCtr="0"/>
          <a:lstStyle>
            <a:lvl1pPr fontAlgn="b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0388" y="3976672"/>
            <a:ext cx="4515983" cy="183146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06940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7267" y="736600"/>
            <a:ext cx="4783760" cy="2889856"/>
          </a:xfrm>
        </p:spPr>
        <p:txBody>
          <a:bodyPr anchor="b" anchorCtr="0"/>
          <a:lstStyle>
            <a:lvl1pPr fontAlgn="b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18855" y="3883539"/>
            <a:ext cx="4782078" cy="195846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198431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A939-FC2C-8640-889F-BD5166D48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153D-6290-1E4C-9C7E-66DD32CF4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200" y="1681163"/>
            <a:ext cx="5438776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FDE8-8C2F-AE46-856B-D85DC21CD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0200" y="2666999"/>
            <a:ext cx="543877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17618-A83F-1646-B942-C54FB9BB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2C06-0334-EF41-8A10-7C0D366D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50EC5-6B6F-384B-B314-0E0A9C83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7325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A939-FC2C-8640-889F-BD5166D48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153D-6290-1E4C-9C7E-66DD32CF4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200" y="1681163"/>
            <a:ext cx="11514666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FDE8-8C2F-AE46-856B-D85DC21CD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0200" y="2666999"/>
            <a:ext cx="1151466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17618-A83F-1646-B942-C54FB9BB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2C06-0334-EF41-8A10-7C0D366D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50EC5-6B6F-384B-B314-0E0A9C83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2535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A939-FC2C-8640-889F-BD5166D48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153D-6290-1E4C-9C7E-66DD32CF4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200" y="1681162"/>
            <a:ext cx="4485640" cy="1939861"/>
          </a:xfrm>
        </p:spPr>
        <p:txBody>
          <a:bodyPr anchor="t">
            <a:normAutofit/>
          </a:bodyPr>
          <a:lstStyle>
            <a:lvl1pPr marL="0" indent="0">
              <a:buNone/>
              <a:defRPr sz="3200" b="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FDE8-8C2F-AE46-856B-D85DC21CD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32320" y="1886742"/>
            <a:ext cx="4729480" cy="35226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17618-A83F-1646-B942-C54FB9BB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2C06-0334-EF41-8A10-7C0D366D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50EC5-6B6F-384B-B314-0E0A9C83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2143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48BC7-2DB3-D649-9F86-0A1D09B28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8" y="871870"/>
            <a:ext cx="4114799" cy="2317897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AF950-7967-9745-8C2F-3C4A9AE9B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ABAF9E-64A4-454C-B267-D6E92B084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29B218-9DEB-9241-9ECE-3857EC24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FF55B91-0C00-C040-9084-070258D4B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00" y="3938015"/>
            <a:ext cx="3660648" cy="2252219"/>
          </a:xfrm>
        </p:spPr>
        <p:txBody>
          <a:bodyPr anchor="b">
            <a:normAutofit/>
          </a:bodyPr>
          <a:lstStyle>
            <a:lvl1pPr marL="0" indent="0">
              <a:buNone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DB6372-9C64-3D4F-BEA4-84F0663081A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41461" y="3938015"/>
            <a:ext cx="3660648" cy="2252219"/>
          </a:xfrm>
        </p:spPr>
        <p:txBody>
          <a:bodyPr anchor="b">
            <a:normAutofit/>
          </a:bodyPr>
          <a:lstStyle>
            <a:lvl1pPr marL="0" indent="0">
              <a:buNone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BE5959F-894C-7B41-B7CC-39D8FD4D6A4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29522" y="3938015"/>
            <a:ext cx="3660648" cy="2252219"/>
          </a:xfrm>
        </p:spPr>
        <p:txBody>
          <a:bodyPr anchor="b">
            <a:normAutofit/>
          </a:bodyPr>
          <a:lstStyle>
            <a:lvl1pPr marL="0" indent="0">
              <a:buNone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315643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F7BED-0C25-9C45-BE2D-CA1610A20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1731264"/>
            <a:ext cx="5215466" cy="412978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63DFE-FD61-764C-AEFD-3B39D8DA0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DBD83-255B-D446-921A-C776119FF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FC8050-988A-ED4E-A411-B7E8C1A0D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DCDC7E1-25ED-2D46-A6C7-4AB5786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5513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5520"/>
            <a:ext cx="4517571" cy="3157403"/>
          </a:xfrm>
        </p:spPr>
        <p:txBody>
          <a:bodyPr anchor="b" anchorCtr="0"/>
          <a:lstStyle>
            <a:lvl1pPr fontAlgn="b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4400006"/>
            <a:ext cx="4515983" cy="82459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156283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491068"/>
            <a:ext cx="4517571" cy="3031066"/>
          </a:xfrm>
        </p:spPr>
        <p:txBody>
          <a:bodyPr anchor="b" anchorCtr="0"/>
          <a:lstStyle>
            <a:lvl1pPr fontAlgn="b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255" y="3725334"/>
            <a:ext cx="4515983" cy="149926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586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5520"/>
            <a:ext cx="4517571" cy="3157403"/>
          </a:xfrm>
        </p:spPr>
        <p:txBody>
          <a:bodyPr anchor="b" anchorCtr="0"/>
          <a:lstStyle>
            <a:lvl1pPr fontAlgn="b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4400006"/>
            <a:ext cx="4515983" cy="82459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898986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491068"/>
            <a:ext cx="4517571" cy="3031066"/>
          </a:xfrm>
        </p:spPr>
        <p:txBody>
          <a:bodyPr anchor="b" anchorCtr="0"/>
          <a:lstStyle>
            <a:lvl1pPr fontAlgn="b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255" y="3725334"/>
            <a:ext cx="4515983" cy="149926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605603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485986"/>
            <a:ext cx="4517571" cy="3157403"/>
          </a:xfrm>
        </p:spPr>
        <p:txBody>
          <a:bodyPr anchor="b" anchorCtr="0"/>
          <a:lstStyle>
            <a:lvl1pPr fontAlgn="b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255" y="3900472"/>
            <a:ext cx="4515983" cy="172986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675687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562186"/>
            <a:ext cx="4517571" cy="3157403"/>
          </a:xfrm>
        </p:spPr>
        <p:txBody>
          <a:bodyPr anchor="b" anchorCtr="0"/>
          <a:lstStyle>
            <a:lvl1pPr fontAlgn="b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0388" y="3976672"/>
            <a:ext cx="4515983" cy="183146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482575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7267" y="736600"/>
            <a:ext cx="4783760" cy="2889856"/>
          </a:xfrm>
        </p:spPr>
        <p:txBody>
          <a:bodyPr anchor="b" anchorCtr="0"/>
          <a:lstStyle>
            <a:lvl1pPr fontAlgn="b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18855" y="3883539"/>
            <a:ext cx="4782078" cy="195846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5827526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A939-FC2C-8640-889F-BD5166D48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153D-6290-1E4C-9C7E-66DD32CF4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200" y="1681163"/>
            <a:ext cx="5438776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FDE8-8C2F-AE46-856B-D85DC21CD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0200" y="2666999"/>
            <a:ext cx="543877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17618-A83F-1646-B942-C54FB9BB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2C06-0334-EF41-8A10-7C0D366D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50EC5-6B6F-384B-B314-0E0A9C83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67589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A939-FC2C-8640-889F-BD5166D48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153D-6290-1E4C-9C7E-66DD32CF4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200" y="1681163"/>
            <a:ext cx="11514666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FDE8-8C2F-AE46-856B-D85DC21CD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0200" y="2666999"/>
            <a:ext cx="1151466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17618-A83F-1646-B942-C54FB9BB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2C06-0334-EF41-8A10-7C0D366D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50EC5-6B6F-384B-B314-0E0A9C83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4054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A939-FC2C-8640-889F-BD5166D48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153D-6290-1E4C-9C7E-66DD32CF4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200" y="1681162"/>
            <a:ext cx="4485640" cy="1939861"/>
          </a:xfrm>
        </p:spPr>
        <p:txBody>
          <a:bodyPr anchor="t">
            <a:normAutofit/>
          </a:bodyPr>
          <a:lstStyle>
            <a:lvl1pPr marL="0" indent="0">
              <a:buNone/>
              <a:defRPr sz="3200" b="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3FDE8-8C2F-AE46-856B-D85DC21CD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32320" y="1886742"/>
            <a:ext cx="4729480" cy="35226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17618-A83F-1646-B942-C54FB9BB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2C06-0334-EF41-8A10-7C0D366D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50EC5-6B6F-384B-B314-0E0A9C83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9801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48BC7-2DB3-D649-9F86-0A1D09B28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8" y="871870"/>
            <a:ext cx="4114799" cy="2317897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AF950-7967-9745-8C2F-3C4A9AE9B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ABAF9E-64A4-454C-B267-D6E92B084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29B218-9DEB-9241-9ECE-3857EC24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FF55B91-0C00-C040-9084-070258D4B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00" y="3938015"/>
            <a:ext cx="3660648" cy="2252219"/>
          </a:xfrm>
        </p:spPr>
        <p:txBody>
          <a:bodyPr anchor="b">
            <a:normAutofit/>
          </a:bodyPr>
          <a:lstStyle>
            <a:lvl1pPr marL="0" indent="0">
              <a:buNone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DB6372-9C64-3D4F-BEA4-84F0663081A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41461" y="3938015"/>
            <a:ext cx="3660648" cy="2252219"/>
          </a:xfrm>
        </p:spPr>
        <p:txBody>
          <a:bodyPr anchor="b">
            <a:normAutofit/>
          </a:bodyPr>
          <a:lstStyle>
            <a:lvl1pPr marL="0" indent="0">
              <a:buNone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BE5959F-894C-7B41-B7CC-39D8FD4D6A4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29522" y="3938015"/>
            <a:ext cx="3660648" cy="2252219"/>
          </a:xfrm>
        </p:spPr>
        <p:txBody>
          <a:bodyPr anchor="b">
            <a:normAutofit/>
          </a:bodyPr>
          <a:lstStyle>
            <a:lvl1pPr marL="0" indent="0">
              <a:buNone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745044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F7BED-0C25-9C45-BE2D-CA1610A20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1731264"/>
            <a:ext cx="5215466" cy="412978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63DFE-FD61-764C-AEFD-3B39D8DA0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DBD83-255B-D446-921A-C776119FF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FC8050-988A-ED4E-A411-B7E8C1A0D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DCDC7E1-25ED-2D46-A6C7-4AB5786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98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344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491068"/>
            <a:ext cx="4517571" cy="3031066"/>
          </a:xfrm>
        </p:spPr>
        <p:txBody>
          <a:bodyPr anchor="b" anchorCtr="0"/>
          <a:lstStyle>
            <a:lvl1pPr fontAlgn="b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255" y="3725334"/>
            <a:ext cx="4515983" cy="149926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5697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491068"/>
            <a:ext cx="4517571" cy="3031066"/>
          </a:xfrm>
        </p:spPr>
        <p:txBody>
          <a:bodyPr anchor="b" anchorCtr="0"/>
          <a:lstStyle>
            <a:lvl1pPr fontAlgn="b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255" y="3725334"/>
            <a:ext cx="4515983" cy="149926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70239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485986"/>
            <a:ext cx="4517571" cy="3157403"/>
          </a:xfrm>
        </p:spPr>
        <p:txBody>
          <a:bodyPr anchor="b" anchorCtr="0"/>
          <a:lstStyle>
            <a:lvl1pPr fontAlgn="b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7255" y="3900472"/>
            <a:ext cx="4515983" cy="172986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184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3B7-C65D-D341-A176-18246215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562186"/>
            <a:ext cx="4517571" cy="3157403"/>
          </a:xfrm>
        </p:spPr>
        <p:txBody>
          <a:bodyPr anchor="b" anchorCtr="0"/>
          <a:lstStyle>
            <a:lvl1pPr fontAlgn="b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FB49-70FB-1049-9F59-18208C27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F1674-B80C-0143-9089-3800C465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93B2-D503-914E-8184-A0A5359B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74F734B-7418-904B-87CE-698380FE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0388" y="3976672"/>
            <a:ext cx="4515983" cy="183146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685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6F7E83-16DD-2F4B-AEE5-78564A16F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0B26C-637D-2C4A-A5FC-ED7FB5E75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0199" y="1557867"/>
            <a:ext cx="11514667" cy="4619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9F76F-4FEB-3B4E-9A8E-8DBA5D8A07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0199" y="635634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EF4985-C6DC-894D-B586-E012F041E5FA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98884-5BD1-FA4F-A8C0-68A59C2C77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A64-205A-CA41-A4E8-B4564CC78B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1666" y="6356349"/>
            <a:ext cx="1786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C6C01-CA9F-AC47-8FA6-68FB8E438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8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40" r:id="rId18"/>
    <p:sldLayoutId id="2147483741" r:id="rId19"/>
    <p:sldLayoutId id="2147483742" r:id="rId20"/>
    <p:sldLayoutId id="2147483743" r:id="rId21"/>
    <p:sldLayoutId id="2147483744" r:id="rId22"/>
    <p:sldLayoutId id="2147483745" r:id="rId23"/>
    <p:sldLayoutId id="2147483746" r:id="rId24"/>
    <p:sldLayoutId id="2147483747" r:id="rId25"/>
    <p:sldLayoutId id="2147483748" r:id="rId26"/>
    <p:sldLayoutId id="2147483749" r:id="rId27"/>
    <p:sldLayoutId id="2147483750" r:id="rId28"/>
    <p:sldLayoutId id="2147483751" r:id="rId29"/>
    <p:sldLayoutId id="2147483752" r:id="rId30"/>
    <p:sldLayoutId id="2147483753" r:id="rId31"/>
    <p:sldLayoutId id="2147483754" r:id="rId32"/>
    <p:sldLayoutId id="2147483755" r:id="rId33"/>
    <p:sldLayoutId id="2147483756" r:id="rId34"/>
    <p:sldLayoutId id="2147483757" r:id="rId35"/>
    <p:sldLayoutId id="2147483758" r:id="rId36"/>
    <p:sldLayoutId id="2147483759" r:id="rId37"/>
    <p:sldLayoutId id="2147483760" r:id="rId38"/>
    <p:sldLayoutId id="2147483761" r:id="rId39"/>
    <p:sldLayoutId id="2147483762" r:id="rId40"/>
    <p:sldLayoutId id="2147483763" r:id="rId41"/>
    <p:sldLayoutId id="2147483764" r:id="rId42"/>
    <p:sldLayoutId id="2147483765" r:id="rId43"/>
    <p:sldLayoutId id="2147483766" r:id="rId44"/>
    <p:sldLayoutId id="2147483767" r:id="rId45"/>
    <p:sldLayoutId id="2147483768" r:id="rId46"/>
    <p:sldLayoutId id="2147483769" r:id="rId47"/>
    <p:sldLayoutId id="2147483660" r:id="rId48"/>
    <p:sldLayoutId id="2147483681" r:id="rId49"/>
    <p:sldLayoutId id="2147483661" r:id="rId50"/>
    <p:sldLayoutId id="2147483664" r:id="rId51"/>
    <p:sldLayoutId id="2147483665" r:id="rId52"/>
    <p:sldLayoutId id="2147483666" r:id="rId53"/>
    <p:sldLayoutId id="2147483653" r:id="rId54"/>
    <p:sldLayoutId id="2147483680" r:id="rId55"/>
    <p:sldLayoutId id="2147483682" r:id="rId56"/>
    <p:sldLayoutId id="2147483654" r:id="rId57"/>
    <p:sldLayoutId id="2147483673" r:id="rId5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wissbaker/cppcoro" TargetMode="Externa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wissbaker/cppcoro" TargetMode="External"/><Relationship Id="rId1" Type="http://schemas.openxmlformats.org/officeDocument/2006/relationships/slideLayout" Target="../slideLayouts/slideLayout1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65570-C9B6-BD4C-AB17-B32EEF88C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1999" cy="2387600"/>
          </a:xfrm>
        </p:spPr>
        <p:txBody>
          <a:bodyPr/>
          <a:lstStyle/>
          <a:p>
            <a:r>
              <a:rPr lang="en-US" dirty="0"/>
              <a:t>Exploring C++20 Coroutines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352452-7B23-714B-8482-37AC815C96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Justin Durkan, Director of Engineering @ Nitro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39909C-4A98-3B42-BE7A-A4E957C47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633" y="967798"/>
            <a:ext cx="3110734" cy="126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66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A537C8D2-A826-F641-8ED7-857235F4B887}"/>
              </a:ext>
            </a:extLst>
          </p:cNvPr>
          <p:cNvSpPr txBox="1"/>
          <p:nvPr/>
        </p:nvSpPr>
        <p:spPr>
          <a:xfrm>
            <a:off x="10449507" y="3526087"/>
            <a:ext cx="1271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 Frame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09446" y="4191963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0310569" y="2881338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462F43F9-02B5-7047-B4D6-2C53DA5C0A5C}"/>
              </a:ext>
            </a:extLst>
          </p:cNvPr>
          <p:cNvSpPr/>
          <p:nvPr/>
        </p:nvSpPr>
        <p:spPr>
          <a:xfrm>
            <a:off x="10085066" y="3148149"/>
            <a:ext cx="262138" cy="1291100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46400" y="4604217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80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A537C8D2-A826-F641-8ED7-857235F4B887}"/>
              </a:ext>
            </a:extLst>
          </p:cNvPr>
          <p:cNvSpPr txBox="1"/>
          <p:nvPr/>
        </p:nvSpPr>
        <p:spPr>
          <a:xfrm>
            <a:off x="10449507" y="3486009"/>
            <a:ext cx="1271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 Frame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10569" y="419363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0310569" y="2881338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462F43F9-02B5-7047-B4D6-2C53DA5C0A5C}"/>
              </a:ext>
            </a:extLst>
          </p:cNvPr>
          <p:cNvSpPr/>
          <p:nvPr/>
        </p:nvSpPr>
        <p:spPr>
          <a:xfrm>
            <a:off x="10085073" y="3148149"/>
            <a:ext cx="225497" cy="1290810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54964" y="4767430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196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A537C8D2-A826-F641-8ED7-857235F4B887}"/>
              </a:ext>
            </a:extLst>
          </p:cNvPr>
          <p:cNvSpPr txBox="1"/>
          <p:nvPr/>
        </p:nvSpPr>
        <p:spPr>
          <a:xfrm>
            <a:off x="10441526" y="3790959"/>
            <a:ext cx="1271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 Frame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10569" y="419363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0310569" y="2881338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462F43F9-02B5-7047-B4D6-2C53DA5C0A5C}"/>
              </a:ext>
            </a:extLst>
          </p:cNvPr>
          <p:cNvSpPr/>
          <p:nvPr/>
        </p:nvSpPr>
        <p:spPr>
          <a:xfrm>
            <a:off x="10085061" y="3148149"/>
            <a:ext cx="225509" cy="1290810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44332" y="4965803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365ED0-FFC8-8B46-AF28-F7B88052C860}"/>
              </a:ext>
            </a:extLst>
          </p:cNvPr>
          <p:cNvSpPr/>
          <p:nvPr/>
        </p:nvSpPr>
        <p:spPr>
          <a:xfrm>
            <a:off x="8097870" y="4438958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Return Address</a:t>
            </a:r>
          </a:p>
        </p:txBody>
      </p:sp>
    </p:spTree>
    <p:extLst>
      <p:ext uri="{BB962C8B-B14F-4D97-AF65-F5344CB8AC3E}">
        <p14:creationId xmlns:p14="http://schemas.microsoft.com/office/powerpoint/2010/main" val="1687893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A537C8D2-A826-F641-8ED7-857235F4B887}"/>
              </a:ext>
            </a:extLst>
          </p:cNvPr>
          <p:cNvSpPr txBox="1"/>
          <p:nvPr/>
        </p:nvSpPr>
        <p:spPr>
          <a:xfrm>
            <a:off x="10441526" y="3790959"/>
            <a:ext cx="1271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 Frame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09445" y="419363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0310569" y="2881338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462F43F9-02B5-7047-B4D6-2C53DA5C0A5C}"/>
              </a:ext>
            </a:extLst>
          </p:cNvPr>
          <p:cNvSpPr/>
          <p:nvPr/>
        </p:nvSpPr>
        <p:spPr>
          <a:xfrm>
            <a:off x="10122072" y="2507004"/>
            <a:ext cx="187374" cy="1931955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44332" y="2456745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CD4F1B-3CAF-634D-A4F1-335A811276CF}"/>
              </a:ext>
            </a:extLst>
          </p:cNvPr>
          <p:cNvSpPr/>
          <p:nvPr/>
        </p:nvSpPr>
        <p:spPr>
          <a:xfrm>
            <a:off x="8096746" y="4438959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Return Address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C7AF97-0BF0-A147-9627-1CB76CE0D06B}"/>
              </a:ext>
            </a:extLst>
          </p:cNvPr>
          <p:cNvSpPr/>
          <p:nvPr/>
        </p:nvSpPr>
        <p:spPr>
          <a:xfrm>
            <a:off x="8096746" y="5045579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</p:spTree>
    <p:extLst>
      <p:ext uri="{BB962C8B-B14F-4D97-AF65-F5344CB8AC3E}">
        <p14:creationId xmlns:p14="http://schemas.microsoft.com/office/powerpoint/2010/main" val="193522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09445" y="419363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0309445" y="547592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54965" y="2652738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CD4F1B-3CAF-634D-A4F1-335A811276CF}"/>
              </a:ext>
            </a:extLst>
          </p:cNvPr>
          <p:cNvSpPr/>
          <p:nvPr/>
        </p:nvSpPr>
        <p:spPr>
          <a:xfrm>
            <a:off x="8096746" y="4438959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Return Address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7E17C3-0F9C-C04D-A081-1106E7A408C7}"/>
              </a:ext>
            </a:extLst>
          </p:cNvPr>
          <p:cNvSpPr/>
          <p:nvPr/>
        </p:nvSpPr>
        <p:spPr>
          <a:xfrm>
            <a:off x="8096746" y="50801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</p:spTree>
    <p:extLst>
      <p:ext uri="{BB962C8B-B14F-4D97-AF65-F5344CB8AC3E}">
        <p14:creationId xmlns:p14="http://schemas.microsoft.com/office/powerpoint/2010/main" val="4454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09445" y="419363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0309445" y="547592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44333" y="2827576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CD4F1B-3CAF-634D-A4F1-335A811276CF}"/>
              </a:ext>
            </a:extLst>
          </p:cNvPr>
          <p:cNvSpPr/>
          <p:nvPr/>
        </p:nvSpPr>
        <p:spPr>
          <a:xfrm>
            <a:off x="8096746" y="4438959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Return Address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5C73A29-E422-0941-863E-C5793C3D5D39}"/>
              </a:ext>
            </a:extLst>
          </p:cNvPr>
          <p:cNvSpPr/>
          <p:nvPr/>
        </p:nvSpPr>
        <p:spPr>
          <a:xfrm>
            <a:off x="8096746" y="379781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Temporaries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D43388-1E6A-414B-82A6-A4D7EFC7449A}"/>
              </a:ext>
            </a:extLst>
          </p:cNvPr>
          <p:cNvSpPr/>
          <p:nvPr/>
        </p:nvSpPr>
        <p:spPr>
          <a:xfrm>
            <a:off x="8096746" y="5084736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</p:spTree>
    <p:extLst>
      <p:ext uri="{BB962C8B-B14F-4D97-AF65-F5344CB8AC3E}">
        <p14:creationId xmlns:p14="http://schemas.microsoft.com/office/powerpoint/2010/main" val="1628592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09445" y="419363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0309445" y="2261677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44333" y="3592604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CD4F1B-3CAF-634D-A4F1-335A811276CF}"/>
              </a:ext>
            </a:extLst>
          </p:cNvPr>
          <p:cNvSpPr/>
          <p:nvPr/>
        </p:nvSpPr>
        <p:spPr>
          <a:xfrm>
            <a:off x="8096746" y="4438959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Return Address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5C73A29-E422-0941-863E-C5793C3D5D39}"/>
              </a:ext>
            </a:extLst>
          </p:cNvPr>
          <p:cNvSpPr/>
          <p:nvPr/>
        </p:nvSpPr>
        <p:spPr>
          <a:xfrm>
            <a:off x="8096746" y="379781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Temporaries</a:t>
            </a:r>
          </a:p>
        </p:txBody>
      </p:sp>
    </p:spTree>
    <p:extLst>
      <p:ext uri="{BB962C8B-B14F-4D97-AF65-F5344CB8AC3E}">
        <p14:creationId xmlns:p14="http://schemas.microsoft.com/office/powerpoint/2010/main" val="456656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09445" y="3552487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0309445" y="2261677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54965" y="3820995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5C73A29-E422-0941-863E-C5793C3D5D39}"/>
              </a:ext>
            </a:extLst>
          </p:cNvPr>
          <p:cNvSpPr/>
          <p:nvPr/>
        </p:nvSpPr>
        <p:spPr>
          <a:xfrm>
            <a:off x="8096746" y="379781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Temporaries</a:t>
            </a:r>
          </a:p>
        </p:txBody>
      </p:sp>
    </p:spTree>
    <p:extLst>
      <p:ext uri="{BB962C8B-B14F-4D97-AF65-F5344CB8AC3E}">
        <p14:creationId xmlns:p14="http://schemas.microsoft.com/office/powerpoint/2010/main" val="505875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09445" y="3552487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0309445" y="2261677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65597" y="5160697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5C73A29-E422-0941-863E-C5793C3D5D39}"/>
              </a:ext>
            </a:extLst>
          </p:cNvPr>
          <p:cNvSpPr/>
          <p:nvPr/>
        </p:nvSpPr>
        <p:spPr>
          <a:xfrm>
            <a:off x="8096746" y="379781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Temporaries</a:t>
            </a:r>
          </a:p>
        </p:txBody>
      </p:sp>
    </p:spTree>
    <p:extLst>
      <p:ext uri="{BB962C8B-B14F-4D97-AF65-F5344CB8AC3E}">
        <p14:creationId xmlns:p14="http://schemas.microsoft.com/office/powerpoint/2010/main" val="3446475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51727-9F4D-BD40-9958-3955DA113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04AAA77-CF43-5A4E-9B29-2EC936BB4558}"/>
              </a:ext>
            </a:extLst>
          </p:cNvPr>
          <p:cNvSpPr txBox="1"/>
          <p:nvPr/>
        </p:nvSpPr>
        <p:spPr>
          <a:xfrm>
            <a:off x="9537939" y="3914346"/>
            <a:ext cx="20392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 </a:t>
            </a:r>
          </a:p>
          <a:p>
            <a:r>
              <a:rPr lang="en-US" dirty="0"/>
              <a:t>Frame 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6836CD2-0361-C244-A252-BEF30F398AE3}"/>
              </a:ext>
            </a:extLst>
          </p:cNvPr>
          <p:cNvSpPr/>
          <p:nvPr/>
        </p:nvSpPr>
        <p:spPr>
          <a:xfrm>
            <a:off x="6507126" y="4381604"/>
            <a:ext cx="2763157" cy="496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Parameters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CF1FA9D-8DC8-4048-BD5D-324DBD3717D1}"/>
              </a:ext>
            </a:extLst>
          </p:cNvPr>
          <p:cNvSpPr/>
          <p:nvPr/>
        </p:nvSpPr>
        <p:spPr>
          <a:xfrm>
            <a:off x="6507126" y="3899143"/>
            <a:ext cx="2763157" cy="496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Temporaries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B9F4BCB-CF91-1E4A-9C2C-C5AF795D0BF5}"/>
              </a:ext>
            </a:extLst>
          </p:cNvPr>
          <p:cNvSpPr/>
          <p:nvPr/>
        </p:nvSpPr>
        <p:spPr>
          <a:xfrm>
            <a:off x="6507126" y="3401228"/>
            <a:ext cx="2763157" cy="496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Local Variables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E279DB1-22B6-3449-A761-85AAF7214A46}"/>
              </a:ext>
            </a:extLst>
          </p:cNvPr>
          <p:cNvSpPr/>
          <p:nvPr/>
        </p:nvSpPr>
        <p:spPr>
          <a:xfrm>
            <a:off x="6507126" y="4878294"/>
            <a:ext cx="2763157" cy="4966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Return Address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7BB6D2-8E20-B84C-93DD-2A9C8E4C9876}"/>
              </a:ext>
            </a:extLst>
          </p:cNvPr>
          <p:cNvSpPr/>
          <p:nvPr/>
        </p:nvSpPr>
        <p:spPr>
          <a:xfrm>
            <a:off x="1139369" y="3198202"/>
            <a:ext cx="2309250" cy="496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Stack Frame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3AC142-7BD9-F743-844A-B16D8043749B}"/>
              </a:ext>
            </a:extLst>
          </p:cNvPr>
          <p:cNvSpPr/>
          <p:nvPr/>
        </p:nvSpPr>
        <p:spPr>
          <a:xfrm>
            <a:off x="1139369" y="3694894"/>
            <a:ext cx="2309250" cy="4966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Stack Frame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7555AE-4120-CA48-AA82-FBE10072F6C0}"/>
              </a:ext>
            </a:extLst>
          </p:cNvPr>
          <p:cNvSpPr txBox="1"/>
          <p:nvPr/>
        </p:nvSpPr>
        <p:spPr>
          <a:xfrm>
            <a:off x="3694923" y="3929127"/>
            <a:ext cx="19911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stack frame per nested function call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564C80-E104-4849-9D47-5DC0034B1F7B}"/>
              </a:ext>
            </a:extLst>
          </p:cNvPr>
          <p:cNvSpPr/>
          <p:nvPr/>
        </p:nvSpPr>
        <p:spPr>
          <a:xfrm>
            <a:off x="1139369" y="4170218"/>
            <a:ext cx="2309250" cy="4966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Stack Frame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D8FC900-72A1-0543-A976-8B2210621ADA}"/>
              </a:ext>
            </a:extLst>
          </p:cNvPr>
          <p:cNvSpPr/>
          <p:nvPr/>
        </p:nvSpPr>
        <p:spPr>
          <a:xfrm>
            <a:off x="1139369" y="4666910"/>
            <a:ext cx="2309250" cy="4966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Stack Frame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91AA29E-93B4-6448-B022-019D98191AEE}"/>
              </a:ext>
            </a:extLst>
          </p:cNvPr>
          <p:cNvSpPr/>
          <p:nvPr/>
        </p:nvSpPr>
        <p:spPr>
          <a:xfrm>
            <a:off x="6507126" y="2904536"/>
            <a:ext cx="2763157" cy="496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Saved CPU Registers</a:t>
            </a:r>
          </a:p>
        </p:txBody>
      </p:sp>
    </p:spTree>
    <p:extLst>
      <p:ext uri="{BB962C8B-B14F-4D97-AF65-F5344CB8AC3E}">
        <p14:creationId xmlns:p14="http://schemas.microsoft.com/office/powerpoint/2010/main" val="3590220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FA003-3FF9-E645-8EC9-AEAE7C7EE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FAE09-B89C-5540-9E8A-FD30EDE23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James McNellis: “Introduction to C++ Coroutines”, </a:t>
            </a:r>
            <a:r>
              <a:rPr lang="en-US" dirty="0" err="1"/>
              <a:t>CppCon</a:t>
            </a:r>
            <a:r>
              <a:rPr lang="en-US" dirty="0"/>
              <a:t> 2016</a:t>
            </a:r>
          </a:p>
          <a:p>
            <a:r>
              <a:rPr lang="en-US" dirty="0" err="1"/>
              <a:t>Gor</a:t>
            </a:r>
            <a:r>
              <a:rPr lang="en-US" dirty="0"/>
              <a:t> </a:t>
            </a:r>
            <a:r>
              <a:rPr lang="en-US" dirty="0" err="1"/>
              <a:t>Nishanov</a:t>
            </a:r>
            <a:r>
              <a:rPr lang="en-US" dirty="0"/>
              <a:t>: “C++ Coroutines: Under the covers”, </a:t>
            </a:r>
            <a:r>
              <a:rPr lang="en-US" dirty="0" err="1"/>
              <a:t>CppCon</a:t>
            </a:r>
            <a:r>
              <a:rPr lang="en-US" dirty="0"/>
              <a:t> 2016</a:t>
            </a:r>
          </a:p>
          <a:p>
            <a:r>
              <a:rPr lang="en-IE" dirty="0"/>
              <a:t>Adi </a:t>
            </a:r>
            <a:r>
              <a:rPr lang="en-IE" dirty="0" err="1"/>
              <a:t>Shavit</a:t>
            </a:r>
            <a:r>
              <a:rPr lang="en-IE" dirty="0"/>
              <a:t> “Generators, Coroutines and Other Brain Unrolling Sweetness”, </a:t>
            </a:r>
            <a:r>
              <a:rPr lang="en-IE" dirty="0" err="1"/>
              <a:t>CppCon</a:t>
            </a:r>
            <a:r>
              <a:rPr lang="en-IE" dirty="0"/>
              <a:t> 2019</a:t>
            </a:r>
          </a:p>
          <a:p>
            <a:r>
              <a:rPr lang="en-US" dirty="0"/>
              <a:t>Lewis Baker: </a:t>
            </a:r>
            <a:r>
              <a:rPr lang="en-IE" dirty="0">
                <a:hlinkClick r:id="rId2"/>
              </a:rPr>
              <a:t>https://github.com/lewissbaker/cppcoro</a:t>
            </a:r>
            <a:endParaRPr lang="en-IE" dirty="0"/>
          </a:p>
          <a:p>
            <a:r>
              <a:rPr lang="en-IE" dirty="0"/>
              <a:t>Lewis Baker: “Structured Concurrency: Writing Safer Concurrent Code with Coroutines and Algorithms”, </a:t>
            </a:r>
            <a:r>
              <a:rPr lang="en-IE" dirty="0" err="1"/>
              <a:t>CppCon</a:t>
            </a:r>
            <a:r>
              <a:rPr lang="en-IE" dirty="0"/>
              <a:t> 2019</a:t>
            </a:r>
          </a:p>
          <a:p>
            <a:endParaRPr lang="en-IE" dirty="0"/>
          </a:p>
          <a:p>
            <a:endParaRPr lang="en-IE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74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263709E0-8117-114E-909F-6BAAA432A51D}"/>
              </a:ext>
            </a:extLst>
          </p:cNvPr>
          <p:cNvSpPr/>
          <p:nvPr/>
        </p:nvSpPr>
        <p:spPr>
          <a:xfrm>
            <a:off x="5867399" y="1688304"/>
            <a:ext cx="5994401" cy="4610896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>
            <a:extLst>
              <a:ext uri="{FF2B5EF4-FFF2-40B4-BE49-F238E27FC236}">
                <a16:creationId xmlns:a16="http://schemas.microsoft.com/office/drawing/2014/main" id="{D420366C-913F-7F42-ACB9-84FCFB2C2AA6}"/>
              </a:ext>
            </a:extLst>
          </p:cNvPr>
          <p:cNvSpPr/>
          <p:nvPr/>
        </p:nvSpPr>
        <p:spPr>
          <a:xfrm>
            <a:off x="4317562" y="2999776"/>
            <a:ext cx="1560469" cy="43064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1. Create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46B0355B-A3F3-5646-87D3-D7025D9F7E18}"/>
              </a:ext>
            </a:extLst>
          </p:cNvPr>
          <p:cNvSpPr/>
          <p:nvPr/>
        </p:nvSpPr>
        <p:spPr>
          <a:xfrm rot="21230735">
            <a:off x="4259932" y="4458050"/>
            <a:ext cx="2266086" cy="43064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4. Resume</a:t>
            </a: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D63EFAB6-787C-284A-B099-1B0AE94F96EF}"/>
              </a:ext>
            </a:extLst>
          </p:cNvPr>
          <p:cNvSpPr/>
          <p:nvPr/>
        </p:nvSpPr>
        <p:spPr>
          <a:xfrm rot="21014074">
            <a:off x="4268200" y="3556450"/>
            <a:ext cx="3006291" cy="43064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2. Call (starts Coroutine)</a:t>
            </a:r>
          </a:p>
        </p:txBody>
      </p:sp>
      <p:sp>
        <p:nvSpPr>
          <p:cNvPr id="61" name="Left Arrow 60">
            <a:extLst>
              <a:ext uri="{FF2B5EF4-FFF2-40B4-BE49-F238E27FC236}">
                <a16:creationId xmlns:a16="http://schemas.microsoft.com/office/drawing/2014/main" id="{8E51F96C-0E4C-B640-BC78-979743B3D4AE}"/>
              </a:ext>
            </a:extLst>
          </p:cNvPr>
          <p:cNvSpPr/>
          <p:nvPr/>
        </p:nvSpPr>
        <p:spPr>
          <a:xfrm rot="463734">
            <a:off x="4896818" y="4131447"/>
            <a:ext cx="2454382" cy="340997"/>
          </a:xfrm>
          <a:prstGeom prst="lef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3. Suspend</a:t>
            </a:r>
          </a:p>
        </p:txBody>
      </p:sp>
      <p:sp>
        <p:nvSpPr>
          <p:cNvPr id="62" name="Left Arrow 61">
            <a:extLst>
              <a:ext uri="{FF2B5EF4-FFF2-40B4-BE49-F238E27FC236}">
                <a16:creationId xmlns:a16="http://schemas.microsoft.com/office/drawing/2014/main" id="{124F69ED-994E-9740-AA90-3C636D896BC7}"/>
              </a:ext>
            </a:extLst>
          </p:cNvPr>
          <p:cNvSpPr/>
          <p:nvPr/>
        </p:nvSpPr>
        <p:spPr>
          <a:xfrm rot="463734">
            <a:off x="5222308" y="4850640"/>
            <a:ext cx="2150975" cy="340997"/>
          </a:xfrm>
          <a:prstGeom prst="lef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 Return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5EBAAC-3424-7540-90BB-40FBC7754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Stackful</a:t>
            </a:r>
            <a:r>
              <a:rPr lang="en-US" dirty="0"/>
              <a:t> Coroutine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357E5-1AE7-F64A-98F0-DD6BDD4E18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Thread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24FD5-5082-3749-A6DA-C030A92EBD1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Fiber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6BDC4D-5936-6E40-9F93-222240F36532}"/>
              </a:ext>
            </a:extLst>
          </p:cNvPr>
          <p:cNvSpPr/>
          <p:nvPr/>
        </p:nvSpPr>
        <p:spPr>
          <a:xfrm>
            <a:off x="1244009" y="3072810"/>
            <a:ext cx="3062176" cy="542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call stack frame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3D6822-501E-114F-B2E1-79F4D5A86855}"/>
              </a:ext>
            </a:extLst>
          </p:cNvPr>
          <p:cNvSpPr/>
          <p:nvPr/>
        </p:nvSpPr>
        <p:spPr>
          <a:xfrm>
            <a:off x="1233377" y="3771772"/>
            <a:ext cx="3062176" cy="542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call stack frame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FB8478-E91A-4345-96F2-9FFC76CD41D7}"/>
              </a:ext>
            </a:extLst>
          </p:cNvPr>
          <p:cNvSpPr/>
          <p:nvPr/>
        </p:nvSpPr>
        <p:spPr>
          <a:xfrm>
            <a:off x="1244009" y="4470734"/>
            <a:ext cx="3062176" cy="542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call stack frame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D07736-0FDB-7744-935F-1C89FAC92E0A}"/>
              </a:ext>
            </a:extLst>
          </p:cNvPr>
          <p:cNvSpPr/>
          <p:nvPr/>
        </p:nvSpPr>
        <p:spPr>
          <a:xfrm>
            <a:off x="1233377" y="5169696"/>
            <a:ext cx="3062176" cy="542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call stack frame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CC8620-9BA2-E847-A6B0-D6E3DD26DE99}"/>
              </a:ext>
            </a:extLst>
          </p:cNvPr>
          <p:cNvSpPr/>
          <p:nvPr/>
        </p:nvSpPr>
        <p:spPr>
          <a:xfrm>
            <a:off x="7309801" y="3367375"/>
            <a:ext cx="3062176" cy="542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call stack frame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749B37-DAB8-334A-B2A2-582980E3CDBF}"/>
              </a:ext>
            </a:extLst>
          </p:cNvPr>
          <p:cNvSpPr/>
          <p:nvPr/>
        </p:nvSpPr>
        <p:spPr>
          <a:xfrm>
            <a:off x="7320433" y="4066337"/>
            <a:ext cx="3062176" cy="542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call stack frame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CB5F0-E14B-384F-BC43-43EA0149F03D}"/>
              </a:ext>
            </a:extLst>
          </p:cNvPr>
          <p:cNvSpPr/>
          <p:nvPr/>
        </p:nvSpPr>
        <p:spPr>
          <a:xfrm>
            <a:off x="7309801" y="4765299"/>
            <a:ext cx="3062176" cy="542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call stack frame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4ECAC35-946B-A84C-981B-836D81473978}"/>
              </a:ext>
            </a:extLst>
          </p:cNvPr>
          <p:cNvGrpSpPr/>
          <p:nvPr/>
        </p:nvGrpSpPr>
        <p:grpSpPr>
          <a:xfrm>
            <a:off x="327459" y="3515093"/>
            <a:ext cx="840350" cy="414670"/>
            <a:chOff x="251259" y="3449303"/>
            <a:chExt cx="840350" cy="414670"/>
          </a:xfrm>
        </p:grpSpPr>
        <p:sp>
          <p:nvSpPr>
            <p:cNvPr id="14" name="U-turn Arrow 13">
              <a:extLst>
                <a:ext uri="{FF2B5EF4-FFF2-40B4-BE49-F238E27FC236}">
                  <a16:creationId xmlns:a16="http://schemas.microsoft.com/office/drawing/2014/main" id="{61D7BFF8-5119-5147-A05D-D49875335A35}"/>
                </a:ext>
              </a:extLst>
            </p:cNvPr>
            <p:cNvSpPr/>
            <p:nvPr/>
          </p:nvSpPr>
          <p:spPr>
            <a:xfrm rot="16200000" flipH="1">
              <a:off x="667700" y="3440064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13B3236-633F-1A4B-9CA7-DCD49A9D5C04}"/>
                </a:ext>
              </a:extLst>
            </p:cNvPr>
            <p:cNvSpPr txBox="1"/>
            <p:nvPr/>
          </p:nvSpPr>
          <p:spPr>
            <a:xfrm>
              <a:off x="251259" y="3494773"/>
              <a:ext cx="6237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Call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CECF52-FFB9-6749-9F52-65BA0B6D5C0F}"/>
              </a:ext>
            </a:extLst>
          </p:cNvPr>
          <p:cNvGrpSpPr/>
          <p:nvPr/>
        </p:nvGrpSpPr>
        <p:grpSpPr>
          <a:xfrm>
            <a:off x="327459" y="4231140"/>
            <a:ext cx="840350" cy="414670"/>
            <a:chOff x="251259" y="3449303"/>
            <a:chExt cx="840350" cy="414670"/>
          </a:xfrm>
        </p:grpSpPr>
        <p:sp>
          <p:nvSpPr>
            <p:cNvPr id="18" name="U-turn Arrow 17">
              <a:extLst>
                <a:ext uri="{FF2B5EF4-FFF2-40B4-BE49-F238E27FC236}">
                  <a16:creationId xmlns:a16="http://schemas.microsoft.com/office/drawing/2014/main" id="{90C355FB-C5B8-0349-A260-7D355F965676}"/>
                </a:ext>
              </a:extLst>
            </p:cNvPr>
            <p:cNvSpPr/>
            <p:nvPr/>
          </p:nvSpPr>
          <p:spPr>
            <a:xfrm rot="16200000" flipH="1">
              <a:off x="667700" y="3440064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6A9AC4-5AB0-8045-B4CA-5B8D6967EDA7}"/>
                </a:ext>
              </a:extLst>
            </p:cNvPr>
            <p:cNvSpPr txBox="1"/>
            <p:nvPr/>
          </p:nvSpPr>
          <p:spPr>
            <a:xfrm>
              <a:off x="251259" y="3494773"/>
              <a:ext cx="6237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Call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61D1B10-545C-3B4E-B80D-822452A9E078}"/>
              </a:ext>
            </a:extLst>
          </p:cNvPr>
          <p:cNvGrpSpPr/>
          <p:nvPr/>
        </p:nvGrpSpPr>
        <p:grpSpPr>
          <a:xfrm>
            <a:off x="327459" y="4900456"/>
            <a:ext cx="840350" cy="414670"/>
            <a:chOff x="251259" y="3449303"/>
            <a:chExt cx="840350" cy="414670"/>
          </a:xfrm>
        </p:grpSpPr>
        <p:sp>
          <p:nvSpPr>
            <p:cNvPr id="21" name="U-turn Arrow 20">
              <a:extLst>
                <a:ext uri="{FF2B5EF4-FFF2-40B4-BE49-F238E27FC236}">
                  <a16:creationId xmlns:a16="http://schemas.microsoft.com/office/drawing/2014/main" id="{A017D5CF-5B33-5048-8842-F2CA02DFFBD8}"/>
                </a:ext>
              </a:extLst>
            </p:cNvPr>
            <p:cNvSpPr/>
            <p:nvPr/>
          </p:nvSpPr>
          <p:spPr>
            <a:xfrm rot="16200000" flipH="1">
              <a:off x="667700" y="3440064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7EDFDDC-C34E-454F-9456-8F3CA5106AF5}"/>
                </a:ext>
              </a:extLst>
            </p:cNvPr>
            <p:cNvSpPr txBox="1"/>
            <p:nvPr/>
          </p:nvSpPr>
          <p:spPr>
            <a:xfrm>
              <a:off x="251259" y="3494773"/>
              <a:ext cx="6237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Call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0B00D46-D040-284F-BE6C-1DF08C04F824}"/>
              </a:ext>
            </a:extLst>
          </p:cNvPr>
          <p:cNvGrpSpPr/>
          <p:nvPr/>
        </p:nvGrpSpPr>
        <p:grpSpPr>
          <a:xfrm>
            <a:off x="4391581" y="4860335"/>
            <a:ext cx="1164027" cy="414670"/>
            <a:chOff x="4391581" y="4860335"/>
            <a:chExt cx="1164027" cy="414670"/>
          </a:xfrm>
        </p:grpSpPr>
        <p:sp>
          <p:nvSpPr>
            <p:cNvPr id="24" name="U-turn Arrow 23">
              <a:extLst>
                <a:ext uri="{FF2B5EF4-FFF2-40B4-BE49-F238E27FC236}">
                  <a16:creationId xmlns:a16="http://schemas.microsoft.com/office/drawing/2014/main" id="{EC5C12D4-DFFC-E842-9708-23E5106DB470}"/>
                </a:ext>
              </a:extLst>
            </p:cNvPr>
            <p:cNvSpPr/>
            <p:nvPr/>
          </p:nvSpPr>
          <p:spPr>
            <a:xfrm rot="5400000" flipH="1">
              <a:off x="4400820" y="4851096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77C7611-DB39-2C40-8440-E0AB6CC3D453}"/>
                </a:ext>
              </a:extLst>
            </p:cNvPr>
            <p:cNvSpPr txBox="1"/>
            <p:nvPr/>
          </p:nvSpPr>
          <p:spPr>
            <a:xfrm>
              <a:off x="4882531" y="4945195"/>
              <a:ext cx="673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Return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B9778E9-DE6E-624E-9BBC-CBB9EEF9222A}"/>
              </a:ext>
            </a:extLst>
          </p:cNvPr>
          <p:cNvGrpSpPr/>
          <p:nvPr/>
        </p:nvGrpSpPr>
        <p:grpSpPr>
          <a:xfrm>
            <a:off x="4380732" y="4138939"/>
            <a:ext cx="1164027" cy="414670"/>
            <a:chOff x="4391581" y="4860335"/>
            <a:chExt cx="1164027" cy="414670"/>
          </a:xfrm>
        </p:grpSpPr>
        <p:sp>
          <p:nvSpPr>
            <p:cNvPr id="28" name="U-turn Arrow 27">
              <a:extLst>
                <a:ext uri="{FF2B5EF4-FFF2-40B4-BE49-F238E27FC236}">
                  <a16:creationId xmlns:a16="http://schemas.microsoft.com/office/drawing/2014/main" id="{C60D43E3-FC23-EC44-AFEC-CEDBE4A98E8E}"/>
                </a:ext>
              </a:extLst>
            </p:cNvPr>
            <p:cNvSpPr/>
            <p:nvPr/>
          </p:nvSpPr>
          <p:spPr>
            <a:xfrm rot="5400000" flipH="1">
              <a:off x="4400820" y="4851096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CA148A5-AF14-2F49-89DF-0E5E91A3131F}"/>
                </a:ext>
              </a:extLst>
            </p:cNvPr>
            <p:cNvSpPr txBox="1"/>
            <p:nvPr/>
          </p:nvSpPr>
          <p:spPr>
            <a:xfrm>
              <a:off x="4882531" y="4945195"/>
              <a:ext cx="673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Return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B9D8DA-A9A5-794D-BA8E-55C05A930145}"/>
              </a:ext>
            </a:extLst>
          </p:cNvPr>
          <p:cNvGrpSpPr/>
          <p:nvPr/>
        </p:nvGrpSpPr>
        <p:grpSpPr>
          <a:xfrm>
            <a:off x="4391581" y="3449303"/>
            <a:ext cx="1164027" cy="414670"/>
            <a:chOff x="4391581" y="4860335"/>
            <a:chExt cx="1164027" cy="414670"/>
          </a:xfrm>
        </p:grpSpPr>
        <p:sp>
          <p:nvSpPr>
            <p:cNvPr id="31" name="U-turn Arrow 30">
              <a:extLst>
                <a:ext uri="{FF2B5EF4-FFF2-40B4-BE49-F238E27FC236}">
                  <a16:creationId xmlns:a16="http://schemas.microsoft.com/office/drawing/2014/main" id="{F3B55091-7853-164B-BA0E-79AE7A2ACFBA}"/>
                </a:ext>
              </a:extLst>
            </p:cNvPr>
            <p:cNvSpPr/>
            <p:nvPr/>
          </p:nvSpPr>
          <p:spPr>
            <a:xfrm rot="5400000" flipH="1">
              <a:off x="4400820" y="4851096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321FE8-F20A-6846-8AAF-2F9E45B6BFD9}"/>
                </a:ext>
              </a:extLst>
            </p:cNvPr>
            <p:cNvSpPr txBox="1"/>
            <p:nvPr/>
          </p:nvSpPr>
          <p:spPr>
            <a:xfrm>
              <a:off x="4882531" y="4945195"/>
              <a:ext cx="673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Return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BB2A8FD-CA37-F140-A0BC-20B315327A25}"/>
              </a:ext>
            </a:extLst>
          </p:cNvPr>
          <p:cNvGrpSpPr/>
          <p:nvPr/>
        </p:nvGrpSpPr>
        <p:grpSpPr>
          <a:xfrm>
            <a:off x="6428315" y="3814839"/>
            <a:ext cx="840350" cy="414670"/>
            <a:chOff x="251259" y="3449303"/>
            <a:chExt cx="840350" cy="414670"/>
          </a:xfrm>
        </p:grpSpPr>
        <p:sp>
          <p:nvSpPr>
            <p:cNvPr id="34" name="U-turn Arrow 33">
              <a:extLst>
                <a:ext uri="{FF2B5EF4-FFF2-40B4-BE49-F238E27FC236}">
                  <a16:creationId xmlns:a16="http://schemas.microsoft.com/office/drawing/2014/main" id="{5F2302D9-CC91-AF46-9A96-778E195E9E0C}"/>
                </a:ext>
              </a:extLst>
            </p:cNvPr>
            <p:cNvSpPr/>
            <p:nvPr/>
          </p:nvSpPr>
          <p:spPr>
            <a:xfrm rot="16200000" flipH="1">
              <a:off x="667700" y="3440064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B4CE771-0E6E-E440-95DF-C46C3081849A}"/>
                </a:ext>
              </a:extLst>
            </p:cNvPr>
            <p:cNvSpPr txBox="1"/>
            <p:nvPr/>
          </p:nvSpPr>
          <p:spPr>
            <a:xfrm>
              <a:off x="251259" y="3494773"/>
              <a:ext cx="6237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Call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AD9039C-8483-6A49-AC55-B183BD66763A}"/>
              </a:ext>
            </a:extLst>
          </p:cNvPr>
          <p:cNvGrpSpPr/>
          <p:nvPr/>
        </p:nvGrpSpPr>
        <p:grpSpPr>
          <a:xfrm>
            <a:off x="6424262" y="4524974"/>
            <a:ext cx="840350" cy="414670"/>
            <a:chOff x="251259" y="3449303"/>
            <a:chExt cx="840350" cy="414670"/>
          </a:xfrm>
        </p:grpSpPr>
        <p:sp>
          <p:nvSpPr>
            <p:cNvPr id="37" name="U-turn Arrow 36">
              <a:extLst>
                <a:ext uri="{FF2B5EF4-FFF2-40B4-BE49-F238E27FC236}">
                  <a16:creationId xmlns:a16="http://schemas.microsoft.com/office/drawing/2014/main" id="{04F0CA5C-967C-DD4E-98A6-23311967371A}"/>
                </a:ext>
              </a:extLst>
            </p:cNvPr>
            <p:cNvSpPr/>
            <p:nvPr/>
          </p:nvSpPr>
          <p:spPr>
            <a:xfrm rot="16200000" flipH="1">
              <a:off x="667700" y="3440064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E8B3CF1-7768-1F49-8780-23409BFFE210}"/>
                </a:ext>
              </a:extLst>
            </p:cNvPr>
            <p:cNvSpPr txBox="1"/>
            <p:nvPr/>
          </p:nvSpPr>
          <p:spPr>
            <a:xfrm>
              <a:off x="251259" y="3494773"/>
              <a:ext cx="6237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Call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7A890B2-3E13-9A45-9BB2-E98FC39384C4}"/>
              </a:ext>
            </a:extLst>
          </p:cNvPr>
          <p:cNvGrpSpPr/>
          <p:nvPr/>
        </p:nvGrpSpPr>
        <p:grpSpPr>
          <a:xfrm>
            <a:off x="10526827" y="4432773"/>
            <a:ext cx="1164027" cy="414670"/>
            <a:chOff x="4391581" y="4860335"/>
            <a:chExt cx="1164027" cy="414670"/>
          </a:xfrm>
        </p:grpSpPr>
        <p:sp>
          <p:nvSpPr>
            <p:cNvPr id="40" name="U-turn Arrow 39">
              <a:extLst>
                <a:ext uri="{FF2B5EF4-FFF2-40B4-BE49-F238E27FC236}">
                  <a16:creationId xmlns:a16="http://schemas.microsoft.com/office/drawing/2014/main" id="{9BE83F16-953A-3044-8716-D5F7E888D4C7}"/>
                </a:ext>
              </a:extLst>
            </p:cNvPr>
            <p:cNvSpPr/>
            <p:nvPr/>
          </p:nvSpPr>
          <p:spPr>
            <a:xfrm rot="5400000" flipH="1">
              <a:off x="4400820" y="4851096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635D34C-7410-0A40-9B47-4247E0DE4100}"/>
                </a:ext>
              </a:extLst>
            </p:cNvPr>
            <p:cNvSpPr txBox="1"/>
            <p:nvPr/>
          </p:nvSpPr>
          <p:spPr>
            <a:xfrm>
              <a:off x="4882531" y="4945195"/>
              <a:ext cx="673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Return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E7CAB66-BB67-2A4C-AAFC-5CEF5480548D}"/>
              </a:ext>
            </a:extLst>
          </p:cNvPr>
          <p:cNvGrpSpPr/>
          <p:nvPr/>
        </p:nvGrpSpPr>
        <p:grpSpPr>
          <a:xfrm>
            <a:off x="10515978" y="3711377"/>
            <a:ext cx="1164027" cy="414670"/>
            <a:chOff x="4391581" y="4860335"/>
            <a:chExt cx="1164027" cy="414670"/>
          </a:xfrm>
        </p:grpSpPr>
        <p:sp>
          <p:nvSpPr>
            <p:cNvPr id="43" name="U-turn Arrow 42">
              <a:extLst>
                <a:ext uri="{FF2B5EF4-FFF2-40B4-BE49-F238E27FC236}">
                  <a16:creationId xmlns:a16="http://schemas.microsoft.com/office/drawing/2014/main" id="{1FAB1EF3-9AD8-1B40-A4DB-7D8DE71EC6DB}"/>
                </a:ext>
              </a:extLst>
            </p:cNvPr>
            <p:cNvSpPr/>
            <p:nvPr/>
          </p:nvSpPr>
          <p:spPr>
            <a:xfrm rot="5400000" flipH="1">
              <a:off x="4400820" y="4851096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5452B4F-BF55-0D47-8B6D-E35EE936F93C}"/>
                </a:ext>
              </a:extLst>
            </p:cNvPr>
            <p:cNvSpPr txBox="1"/>
            <p:nvPr/>
          </p:nvSpPr>
          <p:spPr>
            <a:xfrm>
              <a:off x="4882531" y="4945195"/>
              <a:ext cx="673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Return</a:t>
              </a:r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3AE99075-4274-2B42-BEFE-9C9F1E425AF0}"/>
              </a:ext>
            </a:extLst>
          </p:cNvPr>
          <p:cNvSpPr/>
          <p:nvPr/>
        </p:nvSpPr>
        <p:spPr>
          <a:xfrm>
            <a:off x="9328638" y="2604363"/>
            <a:ext cx="2228362" cy="542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Activation Frame</a:t>
            </a:r>
          </a:p>
        </p:txBody>
      </p:sp>
    </p:spTree>
    <p:extLst>
      <p:ext uri="{BB962C8B-B14F-4D97-AF65-F5344CB8AC3E}">
        <p14:creationId xmlns:p14="http://schemas.microsoft.com/office/powerpoint/2010/main" val="34150345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1A3B6-0B00-BB47-9D6C-7E1176F9D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code flow </a:t>
            </a:r>
            <a:r>
              <a:rPr lang="en-US" dirty="0" err="1"/>
              <a:t>Stackful</a:t>
            </a:r>
            <a:r>
              <a:rPr lang="en-US" dirty="0"/>
              <a:t> Coroutines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968DD-E139-FF42-872F-1ADC1BCC6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is created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Activation frame allocated. 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stack is allocated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is called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Current processor registers saved in activation frame as caller state.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Processor registers set from activation frame coroutine’s state (coroutine stack is now the active stack)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Coroutine suspends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Activation frame coroutine state is updated with current registers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Registers reset from activation frame caller state (thread stack is now the active stack)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Coroutine is resumed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Current processor registers save in activation frame as caller state.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Processor registers reset from activation frame coroutine’s state (coroutine stack is now the active stack)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returns 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stack is empty. Processor registers set to caller state. 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may no longer be resumed.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is destroyed.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Activation frame and coroutine stack are freed.</a:t>
            </a:r>
          </a:p>
        </p:txBody>
      </p:sp>
    </p:spTree>
    <p:extLst>
      <p:ext uri="{BB962C8B-B14F-4D97-AF65-F5344CB8AC3E}">
        <p14:creationId xmlns:p14="http://schemas.microsoft.com/office/powerpoint/2010/main" val="939857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CDF41-03F0-DA4C-82D7-E66BCEFAF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Boost.Fiber</a:t>
            </a:r>
            <a:r>
              <a:rPr lang="en-US" dirty="0"/>
              <a:t>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567925-7416-6349-BBA7-AE8DAB59B139}"/>
              </a:ext>
            </a:extLst>
          </p:cNvPr>
          <p:cNvSpPr/>
          <p:nvPr/>
        </p:nvSpPr>
        <p:spPr>
          <a:xfrm>
            <a:off x="453655" y="1186726"/>
            <a:ext cx="10997609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fn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std::string </a:t>
            </a:r>
            <a:r>
              <a:rPr lang="en-IE" sz="1600" b="1" dirty="0" err="1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 str, </a:t>
            </a:r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for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sz="1600" dirty="0">
                <a:solidFill>
                  <a:srgbClr val="429BC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n; ++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std::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&lt;&lt; 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&lt;&lt; </a:t>
            </a:r>
            <a:r>
              <a:rPr lang="en-IE" sz="1600" dirty="0">
                <a:solidFill>
                  <a:srgbClr val="83A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&lt;&lt; str &lt;&lt; std::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boost::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this_fiber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::yield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boost::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fibers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fiber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f1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fn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600" dirty="0">
                <a:solidFill>
                  <a:srgbClr val="83A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IE" sz="1600" dirty="0" err="1">
                <a:solidFill>
                  <a:srgbClr val="83A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en-IE" sz="1600" dirty="0">
                <a:solidFill>
                  <a:srgbClr val="83A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600" dirty="0">
                <a:solidFill>
                  <a:srgbClr val="429BC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boost::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fibers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fiber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f2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fn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600" dirty="0">
                <a:solidFill>
                  <a:srgbClr val="83A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IE" sz="1600" dirty="0" err="1">
                <a:solidFill>
                  <a:srgbClr val="83A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en-IE" sz="1600" dirty="0">
                <a:solidFill>
                  <a:srgbClr val="83A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600" dirty="0">
                <a:solidFill>
                  <a:srgbClr val="429BC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f1.</a:t>
            </a:r>
            <a:r>
              <a:rPr lang="en-IE" sz="1600" dirty="0">
                <a:solidFill>
                  <a:srgbClr val="66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f2.</a:t>
            </a:r>
            <a:r>
              <a:rPr lang="en-IE" sz="1600" dirty="0">
                <a:solidFill>
                  <a:srgbClr val="66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sz="1600" dirty="0">
              <a:solidFill>
                <a:srgbClr val="313437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std::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&lt;&lt; </a:t>
            </a:r>
            <a:r>
              <a:rPr lang="en-IE" sz="1600" dirty="0">
                <a:solidFill>
                  <a:srgbClr val="83A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"done."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&lt;&lt; std::</a:t>
            </a:r>
            <a:r>
              <a:rPr lang="en-IE" sz="1600" dirty="0" err="1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EXIT_SUCCESS;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(...) {</a:t>
            </a:r>
          </a:p>
          <a:p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// ...</a:t>
            </a:r>
          </a:p>
          <a:p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b="1" dirty="0">
                <a:solidFill>
                  <a:srgbClr val="B0509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</a:t>
            </a:r>
            <a:r>
              <a:rPr lang="en-IE" sz="1600" dirty="0">
                <a:solidFill>
                  <a:srgbClr val="31343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EXIT_FAILURE;</a:t>
            </a:r>
            <a:endParaRPr lang="en-IE" sz="1600" dirty="0">
              <a:solidFill>
                <a:srgbClr val="9C9E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909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IE" b="0" i="0" dirty="0">
              <a:solidFill>
                <a:srgbClr val="9C9EA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482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A3224-3925-A840-BBC0-C6C6DF3DD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Stackless</a:t>
            </a:r>
            <a:r>
              <a:rPr lang="en-US" dirty="0"/>
              <a:t> Coroutines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789EE-B20F-F745-BD85-E000A4800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caller’s stack</a:t>
            </a:r>
          </a:p>
          <a:p>
            <a:r>
              <a:rPr lang="en-US" dirty="0"/>
              <a:t>Once coroutine has started, all function calls in coroutine must return before coroutine suspends or returns.</a:t>
            </a:r>
          </a:p>
          <a:p>
            <a:r>
              <a:rPr lang="en-US" dirty="0"/>
              <a:t>Activation frame is allocated on the heap</a:t>
            </a:r>
          </a:p>
          <a:p>
            <a:r>
              <a:rPr lang="en-US" dirty="0"/>
              <a:t>Lighter weight and generally more efficient</a:t>
            </a:r>
          </a:p>
          <a:p>
            <a:r>
              <a:rPr lang="en-US" dirty="0"/>
              <a:t>Requires language support</a:t>
            </a:r>
          </a:p>
          <a:p>
            <a:pPr lvl="1"/>
            <a:r>
              <a:rPr lang="en-US" dirty="0"/>
              <a:t>Call stack does double duty and needs help to decide if it needs to be working to support subroutine or coroutine operations.</a:t>
            </a:r>
          </a:p>
        </p:txBody>
      </p:sp>
    </p:spTree>
    <p:extLst>
      <p:ext uri="{BB962C8B-B14F-4D97-AF65-F5344CB8AC3E}">
        <p14:creationId xmlns:p14="http://schemas.microsoft.com/office/powerpoint/2010/main" val="2357447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ight Arrow 57">
            <a:extLst>
              <a:ext uri="{FF2B5EF4-FFF2-40B4-BE49-F238E27FC236}">
                <a16:creationId xmlns:a16="http://schemas.microsoft.com/office/drawing/2014/main" id="{D420366C-913F-7F42-ACB9-84FCFB2C2AA6}"/>
              </a:ext>
            </a:extLst>
          </p:cNvPr>
          <p:cNvSpPr/>
          <p:nvPr/>
        </p:nvSpPr>
        <p:spPr>
          <a:xfrm>
            <a:off x="5959925" y="1373349"/>
            <a:ext cx="4135306" cy="43064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1. Create</a:t>
            </a: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D63EFAB6-787C-284A-B099-1B0AE94F96EF}"/>
              </a:ext>
            </a:extLst>
          </p:cNvPr>
          <p:cNvSpPr/>
          <p:nvPr/>
        </p:nvSpPr>
        <p:spPr>
          <a:xfrm>
            <a:off x="5949293" y="2334385"/>
            <a:ext cx="4135306" cy="43064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2. Call (starts Coroutine)</a:t>
            </a:r>
          </a:p>
        </p:txBody>
      </p:sp>
      <p:sp>
        <p:nvSpPr>
          <p:cNvPr id="61" name="Left Arrow 60">
            <a:extLst>
              <a:ext uri="{FF2B5EF4-FFF2-40B4-BE49-F238E27FC236}">
                <a16:creationId xmlns:a16="http://schemas.microsoft.com/office/drawing/2014/main" id="{8E51F96C-0E4C-B640-BC78-979743B3D4AE}"/>
              </a:ext>
            </a:extLst>
          </p:cNvPr>
          <p:cNvSpPr/>
          <p:nvPr/>
        </p:nvSpPr>
        <p:spPr>
          <a:xfrm>
            <a:off x="5959924" y="3297711"/>
            <a:ext cx="4135307" cy="340997"/>
          </a:xfrm>
          <a:prstGeom prst="leftArrow">
            <a:avLst>
              <a:gd name="adj1" fmla="val 62042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3. Function Call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5EBAAC-3424-7540-90BB-40FBC7754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365125"/>
            <a:ext cx="11514667" cy="1006475"/>
          </a:xfrm>
        </p:spPr>
        <p:txBody>
          <a:bodyPr/>
          <a:lstStyle/>
          <a:p>
            <a:r>
              <a:rPr lang="en-US" dirty="0" err="1"/>
              <a:t>Stackless</a:t>
            </a:r>
            <a:r>
              <a:rPr lang="en-US" dirty="0"/>
              <a:t> Coroutine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6BDC4D-5936-6E40-9F93-222240F36532}"/>
              </a:ext>
            </a:extLst>
          </p:cNvPr>
          <p:cNvSpPr/>
          <p:nvPr/>
        </p:nvSpPr>
        <p:spPr>
          <a:xfrm>
            <a:off x="1440899" y="1266500"/>
            <a:ext cx="4519026" cy="9834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call stack frame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3D6822-501E-114F-B2E1-79F4D5A86855}"/>
              </a:ext>
            </a:extLst>
          </p:cNvPr>
          <p:cNvSpPr/>
          <p:nvPr/>
        </p:nvSpPr>
        <p:spPr>
          <a:xfrm>
            <a:off x="1430267" y="2303089"/>
            <a:ext cx="4519026" cy="9834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call stack frame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FB8478-E91A-4345-96F2-9FFC76CD41D7}"/>
              </a:ext>
            </a:extLst>
          </p:cNvPr>
          <p:cNvSpPr/>
          <p:nvPr/>
        </p:nvSpPr>
        <p:spPr>
          <a:xfrm>
            <a:off x="3896831" y="3339678"/>
            <a:ext cx="2063093" cy="9834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call stack frame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D07736-0FDB-7744-935F-1C89FAC92E0A}"/>
              </a:ext>
            </a:extLst>
          </p:cNvPr>
          <p:cNvSpPr/>
          <p:nvPr/>
        </p:nvSpPr>
        <p:spPr>
          <a:xfrm>
            <a:off x="1451316" y="3358677"/>
            <a:ext cx="2063093" cy="9834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call stack frame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4ECAC35-946B-A84C-981B-836D81473978}"/>
              </a:ext>
            </a:extLst>
          </p:cNvPr>
          <p:cNvGrpSpPr/>
          <p:nvPr/>
        </p:nvGrpSpPr>
        <p:grpSpPr>
          <a:xfrm>
            <a:off x="399289" y="2059679"/>
            <a:ext cx="840350" cy="414671"/>
            <a:chOff x="251259" y="3449303"/>
            <a:chExt cx="840350" cy="414670"/>
          </a:xfrm>
        </p:grpSpPr>
        <p:sp>
          <p:nvSpPr>
            <p:cNvPr id="14" name="U-turn Arrow 13">
              <a:extLst>
                <a:ext uri="{FF2B5EF4-FFF2-40B4-BE49-F238E27FC236}">
                  <a16:creationId xmlns:a16="http://schemas.microsoft.com/office/drawing/2014/main" id="{61D7BFF8-5119-5147-A05D-D49875335A35}"/>
                </a:ext>
              </a:extLst>
            </p:cNvPr>
            <p:cNvSpPr/>
            <p:nvPr/>
          </p:nvSpPr>
          <p:spPr>
            <a:xfrm rot="16200000" flipH="1">
              <a:off x="667700" y="3440064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13B3236-633F-1A4B-9CA7-DCD49A9D5C04}"/>
                </a:ext>
              </a:extLst>
            </p:cNvPr>
            <p:cNvSpPr txBox="1"/>
            <p:nvPr/>
          </p:nvSpPr>
          <p:spPr>
            <a:xfrm>
              <a:off x="251259" y="3494773"/>
              <a:ext cx="6237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Call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B9D8DA-A9A5-794D-BA8E-55C05A930145}"/>
              </a:ext>
            </a:extLst>
          </p:cNvPr>
          <p:cNvGrpSpPr/>
          <p:nvPr/>
        </p:nvGrpSpPr>
        <p:grpSpPr>
          <a:xfrm>
            <a:off x="6092635" y="1974819"/>
            <a:ext cx="1164027" cy="414670"/>
            <a:chOff x="4391581" y="4860335"/>
            <a:chExt cx="1164027" cy="414670"/>
          </a:xfrm>
        </p:grpSpPr>
        <p:sp>
          <p:nvSpPr>
            <p:cNvPr id="31" name="U-turn Arrow 30">
              <a:extLst>
                <a:ext uri="{FF2B5EF4-FFF2-40B4-BE49-F238E27FC236}">
                  <a16:creationId xmlns:a16="http://schemas.microsoft.com/office/drawing/2014/main" id="{F3B55091-7853-164B-BA0E-79AE7A2ACFBA}"/>
                </a:ext>
              </a:extLst>
            </p:cNvPr>
            <p:cNvSpPr/>
            <p:nvPr/>
          </p:nvSpPr>
          <p:spPr>
            <a:xfrm rot="5400000" flipH="1">
              <a:off x="4400820" y="4851096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321FE8-F20A-6846-8AAF-2F9E45B6BFD9}"/>
                </a:ext>
              </a:extLst>
            </p:cNvPr>
            <p:cNvSpPr txBox="1"/>
            <p:nvPr/>
          </p:nvSpPr>
          <p:spPr>
            <a:xfrm>
              <a:off x="4882531" y="4945195"/>
              <a:ext cx="673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Return</a:t>
              </a:r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3AE99075-4274-2B42-BEFE-9C9F1E425AF0}"/>
              </a:ext>
            </a:extLst>
          </p:cNvPr>
          <p:cNvSpPr/>
          <p:nvPr/>
        </p:nvSpPr>
        <p:spPr>
          <a:xfrm>
            <a:off x="10084599" y="1296816"/>
            <a:ext cx="1637501" cy="510715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Coroutine Frame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DCABAB4-0B91-2442-B886-81B3F5CE2CB8}"/>
              </a:ext>
            </a:extLst>
          </p:cNvPr>
          <p:cNvSpPr/>
          <p:nvPr/>
        </p:nvSpPr>
        <p:spPr>
          <a:xfrm>
            <a:off x="3884131" y="5053750"/>
            <a:ext cx="2063093" cy="9834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call stack frame</a:t>
            </a:r>
          </a:p>
        </p:txBody>
      </p:sp>
      <p:sp>
        <p:nvSpPr>
          <p:cNvPr id="68" name="Left Arrow 67">
            <a:extLst>
              <a:ext uri="{FF2B5EF4-FFF2-40B4-BE49-F238E27FC236}">
                <a16:creationId xmlns:a16="http://schemas.microsoft.com/office/drawing/2014/main" id="{9274ECEA-E6A4-7248-863A-35EC0FFEB2A3}"/>
              </a:ext>
            </a:extLst>
          </p:cNvPr>
          <p:cNvSpPr/>
          <p:nvPr/>
        </p:nvSpPr>
        <p:spPr>
          <a:xfrm flipH="1">
            <a:off x="5959924" y="3897701"/>
            <a:ext cx="4135306" cy="340997"/>
          </a:xfrm>
          <a:prstGeom prst="leftArrow">
            <a:avLst>
              <a:gd name="adj1" fmla="val 62042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4. Function Return</a:t>
            </a:r>
          </a:p>
        </p:txBody>
      </p:sp>
      <p:sp>
        <p:nvSpPr>
          <p:cNvPr id="69" name="Left Arrow 68">
            <a:extLst>
              <a:ext uri="{FF2B5EF4-FFF2-40B4-BE49-F238E27FC236}">
                <a16:creationId xmlns:a16="http://schemas.microsoft.com/office/drawing/2014/main" id="{22D4AC0F-FDCC-F74F-A444-9ABE28DF3D3C}"/>
              </a:ext>
            </a:extLst>
          </p:cNvPr>
          <p:cNvSpPr/>
          <p:nvPr/>
        </p:nvSpPr>
        <p:spPr>
          <a:xfrm>
            <a:off x="5935826" y="5031518"/>
            <a:ext cx="4135307" cy="340997"/>
          </a:xfrm>
          <a:prstGeom prst="leftArrow">
            <a:avLst>
              <a:gd name="adj1" fmla="val 62042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7. Function Call</a:t>
            </a:r>
          </a:p>
        </p:txBody>
      </p:sp>
      <p:sp>
        <p:nvSpPr>
          <p:cNvPr id="70" name="Left Arrow 69">
            <a:extLst>
              <a:ext uri="{FF2B5EF4-FFF2-40B4-BE49-F238E27FC236}">
                <a16:creationId xmlns:a16="http://schemas.microsoft.com/office/drawing/2014/main" id="{E8188F7E-3FEE-B143-AD13-2125887EE0B5}"/>
              </a:ext>
            </a:extLst>
          </p:cNvPr>
          <p:cNvSpPr/>
          <p:nvPr/>
        </p:nvSpPr>
        <p:spPr>
          <a:xfrm flipH="1">
            <a:off x="5923717" y="5709067"/>
            <a:ext cx="4135306" cy="340997"/>
          </a:xfrm>
          <a:prstGeom prst="leftArrow">
            <a:avLst>
              <a:gd name="adj1" fmla="val 62042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8. Function Return</a:t>
            </a:r>
          </a:p>
        </p:txBody>
      </p:sp>
      <p:sp>
        <p:nvSpPr>
          <p:cNvPr id="62" name="Left Arrow 61">
            <a:extLst>
              <a:ext uri="{FF2B5EF4-FFF2-40B4-BE49-F238E27FC236}">
                <a16:creationId xmlns:a16="http://schemas.microsoft.com/office/drawing/2014/main" id="{124F69ED-994E-9740-AA90-3C636D896BC7}"/>
              </a:ext>
            </a:extLst>
          </p:cNvPr>
          <p:cNvSpPr/>
          <p:nvPr/>
        </p:nvSpPr>
        <p:spPr>
          <a:xfrm>
            <a:off x="2251587" y="6051830"/>
            <a:ext cx="7820135" cy="344441"/>
          </a:xfrm>
          <a:prstGeom prst="leftArrow">
            <a:avLst>
              <a:gd name="adj1" fmla="val 62348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 Return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80992C9-7871-3A40-BA85-6E82F3F32FAB}"/>
              </a:ext>
            </a:extLst>
          </p:cNvPr>
          <p:cNvGrpSpPr/>
          <p:nvPr/>
        </p:nvGrpSpPr>
        <p:grpSpPr>
          <a:xfrm>
            <a:off x="5948701" y="2791283"/>
            <a:ext cx="4122432" cy="1818333"/>
            <a:chOff x="5949290" y="4867984"/>
            <a:chExt cx="4122432" cy="1528287"/>
          </a:xfrm>
        </p:grpSpPr>
        <p:sp>
          <p:nvSpPr>
            <p:cNvPr id="72" name="Left Arrow 71">
              <a:extLst>
                <a:ext uri="{FF2B5EF4-FFF2-40B4-BE49-F238E27FC236}">
                  <a16:creationId xmlns:a16="http://schemas.microsoft.com/office/drawing/2014/main" id="{60F68DA5-C7A2-AD46-A705-64F54676612D}"/>
                </a:ext>
              </a:extLst>
            </p:cNvPr>
            <p:cNvSpPr/>
            <p:nvPr/>
          </p:nvSpPr>
          <p:spPr>
            <a:xfrm>
              <a:off x="6781800" y="6051830"/>
              <a:ext cx="3289922" cy="344441"/>
            </a:xfrm>
            <a:prstGeom prst="leftArrow">
              <a:avLst>
                <a:gd name="adj1" fmla="val 62348"/>
                <a:gd name="adj2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5 Suspend</a:t>
              </a:r>
            </a:p>
          </p:txBody>
        </p:sp>
        <p:sp>
          <p:nvSpPr>
            <p:cNvPr id="73" name="Bent Up Arrow 72">
              <a:extLst>
                <a:ext uri="{FF2B5EF4-FFF2-40B4-BE49-F238E27FC236}">
                  <a16:creationId xmlns:a16="http://schemas.microsoft.com/office/drawing/2014/main" id="{747C3397-3D96-8445-AC44-3A9B547D5D22}"/>
                </a:ext>
              </a:extLst>
            </p:cNvPr>
            <p:cNvSpPr/>
            <p:nvPr/>
          </p:nvSpPr>
          <p:spPr>
            <a:xfrm rot="16200000">
              <a:off x="5756776" y="5060498"/>
              <a:ext cx="1429301" cy="1044273"/>
            </a:xfrm>
            <a:prstGeom prst="bentUpArrow">
              <a:avLst>
                <a:gd name="adj1" fmla="val 20135"/>
                <a:gd name="adj2" fmla="val 15879"/>
                <a:gd name="adj3" fmla="val 15271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B28D1F1-D0A9-4045-9BEB-2A98A5442C8E}"/>
              </a:ext>
            </a:extLst>
          </p:cNvPr>
          <p:cNvGrpSpPr/>
          <p:nvPr/>
        </p:nvGrpSpPr>
        <p:grpSpPr>
          <a:xfrm>
            <a:off x="3097715" y="4342112"/>
            <a:ext cx="6997515" cy="692772"/>
            <a:chOff x="3097715" y="4342112"/>
            <a:chExt cx="6997515" cy="692772"/>
          </a:xfrm>
        </p:grpSpPr>
        <p:sp>
          <p:nvSpPr>
            <p:cNvPr id="59" name="Right Arrow 58">
              <a:extLst>
                <a:ext uri="{FF2B5EF4-FFF2-40B4-BE49-F238E27FC236}">
                  <a16:creationId xmlns:a16="http://schemas.microsoft.com/office/drawing/2014/main" id="{46B0355B-A3F3-5646-87D3-D7025D9F7E18}"/>
                </a:ext>
              </a:extLst>
            </p:cNvPr>
            <p:cNvSpPr/>
            <p:nvPr/>
          </p:nvSpPr>
          <p:spPr>
            <a:xfrm>
              <a:off x="5924257" y="4604242"/>
              <a:ext cx="4170973" cy="430642"/>
            </a:xfrm>
            <a:prstGeom prst="rightArrow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6. Resume</a:t>
              </a:r>
            </a:p>
          </p:txBody>
        </p:sp>
        <p:sp>
          <p:nvSpPr>
            <p:cNvPr id="51" name="Bent Up Arrow 50">
              <a:extLst>
                <a:ext uri="{FF2B5EF4-FFF2-40B4-BE49-F238E27FC236}">
                  <a16:creationId xmlns:a16="http://schemas.microsoft.com/office/drawing/2014/main" id="{B359C1FB-3B9A-2E41-8581-B64284445C1D}"/>
                </a:ext>
              </a:extLst>
            </p:cNvPr>
            <p:cNvSpPr/>
            <p:nvPr/>
          </p:nvSpPr>
          <p:spPr>
            <a:xfrm rot="5400000">
              <a:off x="4407954" y="3031873"/>
              <a:ext cx="544847" cy="3165326"/>
            </a:xfrm>
            <a:prstGeom prst="bentUpArrow">
              <a:avLst>
                <a:gd name="adj1" fmla="val 39131"/>
                <a:gd name="adj2" fmla="val 12431"/>
                <a:gd name="adj3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Up Arrow 73">
            <a:extLst>
              <a:ext uri="{FF2B5EF4-FFF2-40B4-BE49-F238E27FC236}">
                <a16:creationId xmlns:a16="http://schemas.microsoft.com/office/drawing/2014/main" id="{D90CA6EA-E36C-A544-9D3B-F160F5EE6B72}"/>
              </a:ext>
            </a:extLst>
          </p:cNvPr>
          <p:cNvSpPr/>
          <p:nvPr/>
        </p:nvSpPr>
        <p:spPr>
          <a:xfrm>
            <a:off x="2132977" y="4346936"/>
            <a:ext cx="469900" cy="1939564"/>
          </a:xfrm>
          <a:prstGeom prst="up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131BD86-5E1C-6B47-960A-BFF8EF2CCA9E}"/>
              </a:ext>
            </a:extLst>
          </p:cNvPr>
          <p:cNvGrpSpPr/>
          <p:nvPr/>
        </p:nvGrpSpPr>
        <p:grpSpPr>
          <a:xfrm>
            <a:off x="419755" y="3151341"/>
            <a:ext cx="840350" cy="414671"/>
            <a:chOff x="251259" y="3449303"/>
            <a:chExt cx="840350" cy="414670"/>
          </a:xfrm>
        </p:grpSpPr>
        <p:sp>
          <p:nvSpPr>
            <p:cNvPr id="77" name="U-turn Arrow 76">
              <a:extLst>
                <a:ext uri="{FF2B5EF4-FFF2-40B4-BE49-F238E27FC236}">
                  <a16:creationId xmlns:a16="http://schemas.microsoft.com/office/drawing/2014/main" id="{87B59B13-F3EC-2043-A0B3-9FC8E4E748E6}"/>
                </a:ext>
              </a:extLst>
            </p:cNvPr>
            <p:cNvSpPr/>
            <p:nvPr/>
          </p:nvSpPr>
          <p:spPr>
            <a:xfrm rot="16200000" flipH="1">
              <a:off x="667700" y="3440064"/>
              <a:ext cx="414670" cy="433148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CECE1FA-D324-F34E-AACF-5DE99635E9B4}"/>
                </a:ext>
              </a:extLst>
            </p:cNvPr>
            <p:cNvSpPr txBox="1"/>
            <p:nvPr/>
          </p:nvSpPr>
          <p:spPr>
            <a:xfrm>
              <a:off x="251259" y="3494773"/>
              <a:ext cx="6237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5254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1A3B6-0B00-BB47-9D6C-7E1176F9D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Stackless</a:t>
            </a:r>
            <a:r>
              <a:rPr lang="en-US" dirty="0"/>
              <a:t> Coroutine code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968DD-E139-FF42-872F-1ADC1BCC6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is created =&gt; coroutine frame allocated on the heap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is called =&gt; same as regular function call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Coroutine suspends =&gt; all data needed to resume is added to the coroutine frame. Suspension point address added to coroutine frame. 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Coroutine is resumed =&gt; same as regular function call except code jumps to suspension point address and all data is restored from coroutine frame.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returns =&gt; same as function return and coroutine may no longer be resumed.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Coroutine is destroyed.</a:t>
            </a:r>
          </a:p>
        </p:txBody>
      </p:sp>
    </p:spTree>
    <p:extLst>
      <p:ext uri="{BB962C8B-B14F-4D97-AF65-F5344CB8AC3E}">
        <p14:creationId xmlns:p14="http://schemas.microsoft.com/office/powerpoint/2010/main" val="2680099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19EEC7-54BB-AD44-A1E5-1310D2E29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C++20 Coroutines	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5BAB82-A2B4-924E-AEDD-1C48F9554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Stackless</a:t>
            </a:r>
            <a:endParaRPr lang="en-US" dirty="0"/>
          </a:p>
          <a:p>
            <a:r>
              <a:rPr lang="en-US" dirty="0"/>
              <a:t>Both less than and more than that provided by other languages</a:t>
            </a:r>
          </a:p>
          <a:p>
            <a:endParaRPr lang="en-US" dirty="0"/>
          </a:p>
          <a:p>
            <a:r>
              <a:rPr lang="en-US" dirty="0"/>
              <a:t>JavaScript, Python, C# etc. define precisely how coroutines work.</a:t>
            </a:r>
          </a:p>
          <a:p>
            <a:pPr lvl="1"/>
            <a:r>
              <a:rPr lang="en-US" dirty="0"/>
              <a:t>They provide generators, resumable functions and other predefined patterns. </a:t>
            </a:r>
          </a:p>
          <a:p>
            <a:pPr lvl="1"/>
            <a:endParaRPr lang="en-US" dirty="0"/>
          </a:p>
          <a:p>
            <a:r>
              <a:rPr lang="en-US" dirty="0"/>
              <a:t>C++20 provides coroutine </a:t>
            </a:r>
            <a:r>
              <a:rPr lang="en-US" dirty="0">
                <a:solidFill>
                  <a:schemeClr val="accent1"/>
                </a:solidFill>
              </a:rPr>
              <a:t>scaffolding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You have to provide the higher level capabilities like </a:t>
            </a:r>
            <a:r>
              <a:rPr lang="en-US" dirty="0" err="1"/>
              <a:t>resumables</a:t>
            </a:r>
            <a:r>
              <a:rPr lang="en-US" dirty="0"/>
              <a:t>, generators, etc.  We will create one example of this today.</a:t>
            </a:r>
          </a:p>
        </p:txBody>
      </p:sp>
    </p:spTree>
    <p:extLst>
      <p:ext uri="{BB962C8B-B14F-4D97-AF65-F5344CB8AC3E}">
        <p14:creationId xmlns:p14="http://schemas.microsoft.com/office/powerpoint/2010/main" val="24231600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F2E77-1B32-314F-AE52-3FC9760BA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C++20 coroutine?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108D2-88AA-DF42-9BCB-0B93722AC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A function becomes a coroutine if – </a:t>
            </a:r>
          </a:p>
          <a:p>
            <a:pPr lvl="1"/>
            <a:r>
              <a:rPr lang="en-US" sz="3600" dirty="0"/>
              <a:t>It uses </a:t>
            </a:r>
            <a:r>
              <a:rPr lang="en-US" sz="3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co_return</a:t>
            </a:r>
            <a:r>
              <a:rPr lang="en-US" sz="3600" dirty="0"/>
              <a:t>, or</a:t>
            </a:r>
            <a:endParaRPr lang="en-US" sz="4000" dirty="0"/>
          </a:p>
          <a:p>
            <a:pPr lvl="1"/>
            <a:r>
              <a:rPr lang="en-US" sz="3600" dirty="0"/>
              <a:t>It uses </a:t>
            </a:r>
            <a:r>
              <a:rPr lang="en-US" sz="3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co_yield</a:t>
            </a:r>
            <a:r>
              <a:rPr lang="en-US" sz="3600" dirty="0"/>
              <a:t>, or</a:t>
            </a:r>
            <a:endParaRPr lang="en-US" sz="4000" dirty="0"/>
          </a:p>
          <a:p>
            <a:pPr lvl="1"/>
            <a:r>
              <a:rPr lang="en-US" sz="3600" dirty="0"/>
              <a:t>It uses </a:t>
            </a:r>
            <a:r>
              <a:rPr lang="en-US" sz="3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endParaRPr lang="en-US" sz="36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8186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2533A-9543-5F43-B4FF-32A59BB06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C++20 coroutine?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4ADA6-DE26-B446-9477-223571E65D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cs typeface="Courier New" panose="02070309020205020404" pitchFamily="49" charset="0"/>
              </a:rPr>
              <a:t>Regular async call</a:t>
            </a:r>
            <a:endParaRPr lang="en-US" sz="2000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std::future&lt;int&gt; compute() {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return std::async([]() {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 42;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});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4AEDDA-8093-8C49-B794-1450DD0F91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5192" y="1688304"/>
            <a:ext cx="6009674" cy="4351338"/>
          </a:xfrm>
        </p:spPr>
        <p:txBody>
          <a:bodyPr>
            <a:normAutofit/>
          </a:bodyPr>
          <a:lstStyle/>
          <a:p>
            <a:r>
              <a:rPr lang="en-US" sz="3200" dirty="0">
                <a:cs typeface="Courier New" panose="02070309020205020404" pitchFamily="49" charset="0"/>
              </a:rPr>
              <a:t>Coroutine async call</a:t>
            </a:r>
            <a:endParaRPr lang="en-US" sz="2000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std::future&lt;int&gt; compute() {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int res = </a:t>
            </a:r>
            <a:r>
              <a:rPr lang="en-US" sz="20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r>
              <a:rPr 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std::async([]() {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 42;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});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0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co_return</a:t>
            </a:r>
            <a:r>
              <a:rPr 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res;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00826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 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51727-9F4D-BD40-9958-3955DA113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Coroutines use a coroutine frame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41059F-A673-2A4A-A8AA-7A7D55DB9E9B}"/>
              </a:ext>
            </a:extLst>
          </p:cNvPr>
          <p:cNvSpPr/>
          <p:nvPr/>
        </p:nvSpPr>
        <p:spPr>
          <a:xfrm>
            <a:off x="839972" y="4798950"/>
            <a:ext cx="3321888" cy="4966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Promise object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04AAA77-CF43-5A4E-9B29-2EC936BB4558}"/>
              </a:ext>
            </a:extLst>
          </p:cNvPr>
          <p:cNvSpPr txBox="1"/>
          <p:nvPr/>
        </p:nvSpPr>
        <p:spPr>
          <a:xfrm>
            <a:off x="4650907" y="3415892"/>
            <a:ext cx="2039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Coroutine state when suspended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5EFF2FA-DECC-7F4F-91A7-6CBA142D2DE6}"/>
              </a:ext>
            </a:extLst>
          </p:cNvPr>
          <p:cNvGrpSpPr/>
          <p:nvPr/>
        </p:nvGrpSpPr>
        <p:grpSpPr>
          <a:xfrm>
            <a:off x="839972" y="2820565"/>
            <a:ext cx="3321889" cy="1992886"/>
            <a:chOff x="1115874" y="2486124"/>
            <a:chExt cx="3812584" cy="2549549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6E3F6D6-8DBE-E245-A53A-7627E58F588B}"/>
                </a:ext>
              </a:extLst>
            </p:cNvPr>
            <p:cNvSpPr/>
            <p:nvPr/>
          </p:nvSpPr>
          <p:spPr>
            <a:xfrm>
              <a:off x="1115875" y="4400243"/>
              <a:ext cx="3812583" cy="635430"/>
            </a:xfrm>
            <a:prstGeom prst="rect">
              <a:avLst/>
            </a:prstGeom>
            <a:grpFill/>
            <a:ln w="412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222222"/>
                  </a:solidFill>
                </a:rPr>
                <a:t>Suspension point address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6836CD2-0361-C244-A252-BEF30F398AE3}"/>
                </a:ext>
              </a:extLst>
            </p:cNvPr>
            <p:cNvSpPr/>
            <p:nvPr/>
          </p:nvSpPr>
          <p:spPr>
            <a:xfrm>
              <a:off x="1115875" y="3761681"/>
              <a:ext cx="3812583" cy="635430"/>
            </a:xfrm>
            <a:prstGeom prst="rect">
              <a:avLst/>
            </a:prstGeom>
            <a:grpFill/>
            <a:ln w="412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222222"/>
                  </a:solidFill>
                </a:rPr>
                <a:t>Parameters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CF1FA9D-8DC8-4048-BD5D-324DBD3717D1}"/>
                </a:ext>
              </a:extLst>
            </p:cNvPr>
            <p:cNvSpPr/>
            <p:nvPr/>
          </p:nvSpPr>
          <p:spPr>
            <a:xfrm>
              <a:off x="1115875" y="3123120"/>
              <a:ext cx="3812583" cy="635430"/>
            </a:xfrm>
            <a:prstGeom prst="rect">
              <a:avLst/>
            </a:prstGeom>
            <a:grpFill/>
            <a:ln w="412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222222"/>
                  </a:solidFill>
                </a:rPr>
                <a:t>Temporaries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9F4BCB-CF91-1E4A-9C2C-C5AF795D0BF5}"/>
                </a:ext>
              </a:extLst>
            </p:cNvPr>
            <p:cNvSpPr/>
            <p:nvPr/>
          </p:nvSpPr>
          <p:spPr>
            <a:xfrm>
              <a:off x="1115874" y="2486124"/>
              <a:ext cx="3812583" cy="635430"/>
            </a:xfrm>
            <a:prstGeom prst="rect">
              <a:avLst/>
            </a:prstGeom>
            <a:grpFill/>
            <a:ln w="412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222222"/>
                  </a:solidFill>
                </a:rPr>
                <a:t>Local Variables</a:t>
              </a: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F83AA6D2-C2F5-D145-BFD2-55401355B653}"/>
              </a:ext>
            </a:extLst>
          </p:cNvPr>
          <p:cNvSpPr/>
          <p:nvPr/>
        </p:nvSpPr>
        <p:spPr>
          <a:xfrm>
            <a:off x="839972" y="5281141"/>
            <a:ext cx="3321888" cy="49669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412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22222"/>
                </a:solidFill>
              </a:rPr>
              <a:t>Compiler specifics</a:t>
            </a:r>
            <a:endParaRPr lang="en-US" sz="2000" dirty="0">
              <a:solidFill>
                <a:srgbClr val="22222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F2AC99-8F41-454C-8D04-334E6FBDC9DC}"/>
              </a:ext>
            </a:extLst>
          </p:cNvPr>
          <p:cNvSpPr txBox="1"/>
          <p:nvPr/>
        </p:nvSpPr>
        <p:spPr>
          <a:xfrm>
            <a:off x="4650907" y="4424546"/>
            <a:ext cx="2977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Heap allocated</a:t>
            </a:r>
          </a:p>
          <a:p>
            <a:r>
              <a:rPr lang="en-US" dirty="0"/>
              <a:t>(normally)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6AA713-2E09-5D4F-8924-97F06892665C}"/>
              </a:ext>
            </a:extLst>
          </p:cNvPr>
          <p:cNvSpPr/>
          <p:nvPr/>
        </p:nvSpPr>
        <p:spPr>
          <a:xfrm>
            <a:off x="839972" y="2322650"/>
            <a:ext cx="3321888" cy="4966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Saved CPU Registers</a:t>
            </a:r>
          </a:p>
        </p:txBody>
      </p:sp>
      <p:sp>
        <p:nvSpPr>
          <p:cNvPr id="5" name="Left Arrow Callout 4">
            <a:extLst>
              <a:ext uri="{FF2B5EF4-FFF2-40B4-BE49-F238E27FC236}">
                <a16:creationId xmlns:a16="http://schemas.microsoft.com/office/drawing/2014/main" id="{F4EA791E-00F1-5A44-A29E-FCD767723991}"/>
              </a:ext>
            </a:extLst>
          </p:cNvPr>
          <p:cNvSpPr/>
          <p:nvPr/>
        </p:nvSpPr>
        <p:spPr>
          <a:xfrm>
            <a:off x="4650907" y="2021709"/>
            <a:ext cx="7055540" cy="646332"/>
          </a:xfrm>
          <a:prstGeom prst="leftArrowCallout">
            <a:avLst>
              <a:gd name="adj1" fmla="val 1744"/>
              <a:gd name="adj2" fmla="val 9884"/>
              <a:gd name="adj3" fmla="val 25000"/>
              <a:gd name="adj4" fmla="val 29563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coroutine_handle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619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46485-4621-E541-AFAF-582427DF1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are Coroutines?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CBCFE-8B54-B044-9AAB-9C6CF7D4A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Similar to subroutines</a:t>
            </a:r>
          </a:p>
          <a:p>
            <a:pPr lvl="1"/>
            <a:r>
              <a:rPr lang="en-US" sz="2800" dirty="0"/>
              <a:t>Can be called. </a:t>
            </a:r>
          </a:p>
          <a:p>
            <a:pPr lvl="1"/>
            <a:r>
              <a:rPr lang="en-US" sz="2800" dirty="0"/>
              <a:t>Can return when completed.</a:t>
            </a:r>
          </a:p>
          <a:p>
            <a:pPr lvl="1"/>
            <a:endParaRPr lang="en-US" sz="2800" dirty="0"/>
          </a:p>
          <a:p>
            <a:r>
              <a:rPr lang="en-US" sz="3200" dirty="0"/>
              <a:t>Different from subroutines</a:t>
            </a:r>
          </a:p>
          <a:p>
            <a:pPr lvl="1"/>
            <a:r>
              <a:rPr lang="en-US" sz="2800" dirty="0"/>
              <a:t>Can suspend themselves.</a:t>
            </a:r>
          </a:p>
          <a:p>
            <a:pPr lvl="1"/>
            <a:r>
              <a:rPr lang="en-US" sz="2800" dirty="0"/>
              <a:t>Can be resumed (usually by external party).</a:t>
            </a:r>
          </a:p>
          <a:p>
            <a:pPr lvl="1"/>
            <a:endParaRPr lang="en-US" sz="2800" dirty="0"/>
          </a:p>
          <a:p>
            <a:r>
              <a:rPr lang="en-US" sz="3200" dirty="0"/>
              <a:t>A subroutine is a specialization of a coroutine.</a:t>
            </a:r>
          </a:p>
        </p:txBody>
      </p:sp>
    </p:spTree>
    <p:extLst>
      <p:ext uri="{BB962C8B-B14F-4D97-AF65-F5344CB8AC3E}">
        <p14:creationId xmlns:p14="http://schemas.microsoft.com/office/powerpoint/2010/main" val="30344588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CB145A-25E2-4640-B4A0-B5A8D07C1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>
                <a:solidFill>
                  <a:srgbClr val="0070C0"/>
                </a:solidFill>
              </a:rPr>
              <a:t>co_await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do?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B6361-3500-9243-BBF0-5D9D32AA8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auto result =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expression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B83C4-7563-7244-ABD5-20832613FBDF}"/>
              </a:ext>
            </a:extLst>
          </p:cNvPr>
          <p:cNvSpPr txBox="1"/>
          <p:nvPr/>
        </p:nvSpPr>
        <p:spPr>
          <a:xfrm>
            <a:off x="786809" y="5993898"/>
            <a:ext cx="9654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Here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</a:rPr>
              <a:t>expression</a:t>
            </a:r>
            <a:r>
              <a:rPr lang="en-US" dirty="0"/>
              <a:t> is known as an </a:t>
            </a:r>
            <a:r>
              <a:rPr lang="en-US" dirty="0" err="1"/>
              <a:t>awaitable</a:t>
            </a:r>
            <a:r>
              <a:rPr lang="en-US" dirty="0"/>
              <a:t> expression and it has defined </a:t>
            </a:r>
            <a:r>
              <a:rPr lang="en-US" dirty="0" err="1"/>
              <a:t>behaviours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837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CB145A-25E2-4640-B4A0-B5A8D07C1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>
                <a:solidFill>
                  <a:srgbClr val="0070C0"/>
                </a:solidFill>
              </a:rPr>
              <a:t>co_await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do?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B6361-3500-9243-BBF0-5D9D32AA8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666" y="1568500"/>
            <a:ext cx="11514667" cy="4619096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auto result =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expression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	auto&amp;&amp;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expression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	if (!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await_ready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await_suspend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i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coroutine_handle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…this is the suspension point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	auto result =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await_resume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  <p:sp>
        <p:nvSpPr>
          <p:cNvPr id="3" name="Bent Arrow 2">
            <a:extLst>
              <a:ext uri="{FF2B5EF4-FFF2-40B4-BE49-F238E27FC236}">
                <a16:creationId xmlns:a16="http://schemas.microsoft.com/office/drawing/2014/main" id="{D2DC2367-A9D6-784C-92A9-BA310A5C4980}"/>
              </a:ext>
            </a:extLst>
          </p:cNvPr>
          <p:cNvSpPr/>
          <p:nvPr/>
        </p:nvSpPr>
        <p:spPr>
          <a:xfrm rot="10800000" flipH="1">
            <a:off x="467833" y="2179673"/>
            <a:ext cx="1399067" cy="2074827"/>
          </a:xfrm>
          <a:prstGeom prst="bentArrow">
            <a:avLst>
              <a:gd name="adj1" fmla="val 31494"/>
              <a:gd name="adj2" fmla="val 34091"/>
              <a:gd name="adj3" fmla="val 50000"/>
              <a:gd name="adj4" fmla="val 50000"/>
            </a:avLst>
          </a:prstGeom>
          <a:gradFill flip="none" rotWithShape="1">
            <a:gsLst>
              <a:gs pos="0">
                <a:schemeClr val="bg1"/>
              </a:gs>
              <a:gs pos="79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2223BD-1A51-D54D-98B0-DA97AD070392}"/>
              </a:ext>
            </a:extLst>
          </p:cNvPr>
          <p:cNvSpPr txBox="1"/>
          <p:nvPr/>
        </p:nvSpPr>
        <p:spPr>
          <a:xfrm>
            <a:off x="338666" y="5854700"/>
            <a:ext cx="10265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the suspension point is reached, all needed local data is saved. Control then passes to another coroutine or back to the caller depending on what </a:t>
            </a:r>
            <a:r>
              <a:rPr lang="en-US" dirty="0" err="1"/>
              <a:t>await_suspend</a:t>
            </a:r>
            <a:r>
              <a:rPr lang="en-US" dirty="0"/>
              <a:t>(...) does.</a:t>
            </a:r>
          </a:p>
        </p:txBody>
      </p:sp>
    </p:spTree>
    <p:extLst>
      <p:ext uri="{BB962C8B-B14F-4D97-AF65-F5344CB8AC3E}">
        <p14:creationId xmlns:p14="http://schemas.microsoft.com/office/powerpoint/2010/main" val="13095488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CB145A-25E2-4640-B4A0-B5A8D07C1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Awaitable</a:t>
            </a:r>
            <a:r>
              <a:rPr lang="en-US" dirty="0"/>
              <a:t> Expressions?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B6361-3500-9243-BBF0-5D9D32AA8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1583267"/>
            <a:ext cx="11514667" cy="46190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They need to fulfill the </a:t>
            </a:r>
            <a:r>
              <a:rPr lang="en-US" sz="2400" b="1" dirty="0" err="1">
                <a:cs typeface="Courier New" panose="02070309020205020404" pitchFamily="49" charset="0"/>
              </a:rPr>
              <a:t>Awaitable</a:t>
            </a:r>
            <a:r>
              <a:rPr lang="en-US" sz="2400" dirty="0">
                <a:cs typeface="Courier New" panose="02070309020205020404" pitchFamily="49" charset="0"/>
              </a:rPr>
              <a:t> concept.</a:t>
            </a:r>
          </a:p>
          <a:p>
            <a:pPr marL="0" indent="0">
              <a:buNone/>
            </a:pP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Any object that supports the following methods is </a:t>
            </a:r>
            <a:r>
              <a:rPr lang="en-US" sz="2400" dirty="0" err="1">
                <a:cs typeface="Courier New" panose="02070309020205020404" pitchFamily="49" charset="0"/>
              </a:rPr>
              <a:t>awaitable</a:t>
            </a:r>
            <a:r>
              <a:rPr lang="en-US" sz="2400" dirty="0"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endParaRPr lang="en-US" sz="2400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bool </a:t>
            </a:r>
            <a:r>
              <a:rPr lang="en-US" sz="2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await_ready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await_suspend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coroutine_handle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auto</a:t>
            </a:r>
            <a:r>
              <a:rPr lang="en-US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await_resume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4628633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31B6F-7913-474E-95A3-48A1FB8BB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suspend_always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50C3B-8841-1041-9645-EC56DCAC3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bool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await_ready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return false; }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await_suspend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coroutine_handle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&lt;&gt;) {}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auto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await_resume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{}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985755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31B6F-7913-474E-95A3-48A1FB8BB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suspend_never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50C3B-8841-1041-9645-EC56DCAC3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suspend_never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bool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await_ready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return true; }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await_suspend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coroutine_handle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&lt;&gt;) {}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auto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await_resume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{}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6304952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2A964-3B9E-5A44-AB4A-1612261EA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Handle to this coroutine 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12FC7-2A84-E84A-85DE-95B526568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an object that manages the state within the coroutine frame.</a:t>
            </a:r>
          </a:p>
          <a:p>
            <a:r>
              <a:rPr lang="en-US" dirty="0"/>
              <a:t>It presents an interface for </a:t>
            </a:r>
          </a:p>
          <a:p>
            <a:pPr lvl="1"/>
            <a:r>
              <a:rPr lang="en-US" dirty="0"/>
              <a:t>Creation, </a:t>
            </a:r>
          </a:p>
          <a:p>
            <a:pPr lvl="1"/>
            <a:r>
              <a:rPr lang="en-US" dirty="0"/>
              <a:t>Validity and completion testing, </a:t>
            </a:r>
          </a:p>
          <a:p>
            <a:pPr lvl="1"/>
            <a:r>
              <a:rPr lang="en-US" dirty="0"/>
              <a:t>Resuming, </a:t>
            </a:r>
          </a:p>
          <a:p>
            <a:pPr lvl="1"/>
            <a:r>
              <a:rPr lang="en-US" dirty="0"/>
              <a:t>Interfacing with C functions that take a void* for context </a:t>
            </a:r>
          </a:p>
          <a:p>
            <a:pPr lvl="1"/>
            <a:r>
              <a:rPr lang="en-US" dirty="0"/>
              <a:t>Destruction,</a:t>
            </a:r>
          </a:p>
          <a:p>
            <a:pPr lvl="1"/>
            <a:r>
              <a:rPr lang="en-US" dirty="0"/>
              <a:t>Retrieve the promise,</a:t>
            </a:r>
          </a:p>
          <a:p>
            <a:pPr lvl="1"/>
            <a:r>
              <a:rPr lang="en-US" dirty="0"/>
              <a:t>Finding the coroutine handle given a promise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9444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8FE2E-FD1A-3647-A259-7F1959569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Handle to this coroutine 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60BA42-A8FF-F44E-A60A-0AA45F063DB4}"/>
              </a:ext>
            </a:extLst>
          </p:cNvPr>
          <p:cNvSpPr/>
          <p:nvPr/>
        </p:nvSpPr>
        <p:spPr>
          <a:xfrm>
            <a:off x="170711" y="814397"/>
            <a:ext cx="812681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IE" sz="1600" dirty="0">
                <a:latin typeface="Consolas" panose="020B0609020204030204" pitchFamily="49" charset="0"/>
              </a:rPr>
            </a:br>
            <a:endParaRPr lang="en-IE" sz="1600" dirty="0">
              <a:latin typeface="Consolas" panose="020B0609020204030204" pitchFamily="49" charset="0"/>
            </a:endParaRPr>
          </a:p>
          <a:p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&lt;&gt;</a:t>
            </a:r>
            <a:endParaRPr lang="en-IE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struct </a:t>
            </a:r>
            <a:r>
              <a:rPr lang="en-IE" sz="1600" dirty="0" err="1">
                <a:solidFill>
                  <a:srgbClr val="2B91AE"/>
                </a:solidFill>
                <a:latin typeface="Consolas" panose="020B0609020204030204" pitchFamily="49" charset="0"/>
              </a:rPr>
              <a:t>coroutine_handle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IE" sz="1600" dirty="0">
              <a:solidFill>
                <a:srgbClr val="2B91AE"/>
              </a:solidFill>
              <a:latin typeface="Consolas" panose="020B0609020204030204" pitchFamily="49" charset="0"/>
            </a:endParaRPr>
          </a:p>
          <a:p>
            <a:r>
              <a:rPr lang="en-IE" sz="1600" dirty="0"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IE" sz="1600" dirty="0" err="1">
                <a:latin typeface="Consolas" panose="020B0609020204030204" pitchFamily="49" charset="0"/>
              </a:rPr>
              <a:t>coroutine_handle</a:t>
            </a:r>
            <a:r>
              <a:rPr lang="en-IE" sz="1600" dirty="0">
                <a:latin typeface="Consolas" panose="020B0609020204030204" pitchFamily="49" charset="0"/>
              </a:rPr>
              <a:t>()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IE" sz="1600" dirty="0">
                <a:latin typeface="Consolas" panose="020B0609020204030204" pitchFamily="49" charset="0"/>
              </a:rPr>
              <a:t>= 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IE" sz="1600" dirty="0"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IE" sz="1600" dirty="0" err="1">
                <a:latin typeface="Consolas" panose="020B0609020204030204" pitchFamily="49" charset="0"/>
              </a:rPr>
              <a:t>coroutine_handle</a:t>
            </a:r>
            <a:r>
              <a:rPr lang="en-IE" sz="1600" dirty="0">
                <a:latin typeface="Consolas" panose="020B0609020204030204" pitchFamily="49" charset="0"/>
              </a:rPr>
              <a:t>(</a:t>
            </a:r>
            <a:r>
              <a:rPr lang="en-IE" sz="1600" dirty="0" err="1">
                <a:solidFill>
                  <a:srgbClr val="2B91AE"/>
                </a:solidFill>
                <a:latin typeface="Consolas" panose="020B0609020204030204" pitchFamily="49" charset="0"/>
              </a:rPr>
              <a:t>nullptr_t</a:t>
            </a:r>
            <a:r>
              <a:rPr lang="en-IE" sz="1600" dirty="0">
                <a:latin typeface="Consolas" panose="020B0609020204030204" pitchFamily="49" charset="0"/>
              </a:rPr>
              <a:t>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IE" sz="1600" dirty="0"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IE" sz="1600" dirty="0" err="1">
                <a:latin typeface="Consolas" panose="020B0609020204030204" pitchFamily="49" charset="0"/>
              </a:rPr>
              <a:t>coroutine_handle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operator=</a:t>
            </a:r>
            <a:r>
              <a:rPr lang="en-IE" sz="1600" dirty="0">
                <a:latin typeface="Consolas" panose="020B0609020204030204" pitchFamily="49" charset="0"/>
              </a:rPr>
              <a:t>(</a:t>
            </a:r>
            <a:r>
              <a:rPr lang="en-IE" sz="1600" dirty="0" err="1">
                <a:solidFill>
                  <a:srgbClr val="2B91AE"/>
                </a:solidFill>
                <a:latin typeface="Consolas" panose="020B0609020204030204" pitchFamily="49" charset="0"/>
              </a:rPr>
              <a:t>nullptr_t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endParaRPr lang="en-IE" sz="1600" dirty="0">
              <a:solidFill>
                <a:srgbClr val="2B91AE"/>
              </a:solidFill>
              <a:latin typeface="Consolas" panose="020B0609020204030204" pitchFamily="49" charset="0"/>
            </a:endParaRPr>
          </a:p>
          <a:p>
            <a:pPr lvl="1"/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explicit operator bool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endParaRPr lang="en-IE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1"/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 </a:t>
            </a:r>
            <a:r>
              <a:rPr lang="en-IE" sz="1600" dirty="0" err="1">
                <a:solidFill>
                  <a:srgbClr val="2B91AE"/>
                </a:solidFill>
                <a:latin typeface="Consolas" panose="020B0609020204030204" pitchFamily="49" charset="0"/>
              </a:rPr>
              <a:t>coroutine_handle</a:t>
            </a:r>
            <a:r>
              <a:rPr lang="en-IE" sz="1600" dirty="0">
                <a:solidFill>
                  <a:srgbClr val="2B91AE"/>
                </a:solidFill>
                <a:latin typeface="Consolas" panose="020B0609020204030204" pitchFamily="49" charset="0"/>
              </a:rPr>
              <a:t> </a:t>
            </a:r>
            <a:r>
              <a:rPr lang="en-IE" sz="1600" dirty="0" err="1">
                <a:latin typeface="Consolas" panose="020B0609020204030204" pitchFamily="49" charset="0"/>
              </a:rPr>
              <a:t>from_address</a:t>
            </a:r>
            <a:r>
              <a:rPr lang="en-IE" sz="1600" dirty="0">
                <a:latin typeface="Consolas" panose="020B0609020204030204" pitchFamily="49" charset="0"/>
              </a:rPr>
              <a:t>(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IE" sz="1600" dirty="0">
                <a:latin typeface="Consolas" panose="020B0609020204030204" pitchFamily="49" charset="0"/>
              </a:rPr>
              <a:t>* a)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IE" sz="1600" dirty="0"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I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to_address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endParaRPr lang="en-IE" sz="1600" dirty="0">
              <a:latin typeface="Consolas" panose="020B0609020204030204" pitchFamily="49" charset="0"/>
            </a:endParaRPr>
          </a:p>
          <a:p>
            <a:pPr lvl="1"/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IE" sz="1600" dirty="0">
                <a:latin typeface="Consolas" panose="020B0609020204030204" pitchFamily="49" charset="0"/>
              </a:rPr>
              <a:t> 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operator</a:t>
            </a:r>
            <a:r>
              <a:rPr lang="en-IE" sz="16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IE" sz="1600" dirty="0">
                <a:latin typeface="Consolas" panose="020B0609020204030204" pitchFamily="49" charset="0"/>
              </a:rPr>
              <a:t>()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IE" sz="1600" dirty="0"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IE" sz="1600" dirty="0">
                <a:latin typeface="Consolas" panose="020B0609020204030204" pitchFamily="49" charset="0"/>
              </a:rPr>
              <a:t> resume()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IE" sz="1600" dirty="0">
                <a:latin typeface="Consolas" panose="020B0609020204030204" pitchFamily="49" charset="0"/>
              </a:rPr>
              <a:t>;</a:t>
            </a:r>
          </a:p>
          <a:p>
            <a:pPr lvl="1"/>
            <a:endParaRPr lang="en-IE" sz="1600" dirty="0">
              <a:latin typeface="Consolas" panose="020B0609020204030204" pitchFamily="49" charset="0"/>
            </a:endParaRPr>
          </a:p>
          <a:p>
            <a:pPr lvl="1"/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IE" sz="1600" dirty="0">
                <a:latin typeface="Consolas" panose="020B0609020204030204" pitchFamily="49" charset="0"/>
              </a:rPr>
              <a:t> destroy();</a:t>
            </a:r>
          </a:p>
          <a:p>
            <a:pPr lvl="1"/>
            <a:endParaRPr lang="en-IE" sz="1600" dirty="0">
              <a:latin typeface="Consolas" panose="020B0609020204030204" pitchFamily="49" charset="0"/>
            </a:endParaRPr>
          </a:p>
          <a:p>
            <a:pPr lvl="1"/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IE" sz="1600" dirty="0">
                <a:latin typeface="Consolas" panose="020B0609020204030204" pitchFamily="49" charset="0"/>
              </a:rPr>
              <a:t> done()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IE" sz="1600" dirty="0">
                <a:latin typeface="Consolas" panose="020B0609020204030204" pitchFamily="49" charset="0"/>
              </a:rPr>
              <a:t>;</a:t>
            </a:r>
          </a:p>
          <a:p>
            <a:r>
              <a:rPr lang="en-IE" sz="1600" dirty="0">
                <a:latin typeface="Consolas" panose="020B0609020204030204" pitchFamily="49" charset="0"/>
              </a:rPr>
              <a:t>};</a:t>
            </a:r>
            <a:endParaRPr lang="en-IE" sz="160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93B3C7-7B0E-474C-8821-70CDB4D4FCB2}"/>
              </a:ext>
            </a:extLst>
          </p:cNvPr>
          <p:cNvSpPr/>
          <p:nvPr/>
        </p:nvSpPr>
        <p:spPr>
          <a:xfrm>
            <a:off x="4366633" y="4403775"/>
            <a:ext cx="7042102" cy="1815882"/>
          </a:xfrm>
          <a:prstGeom prst="rect">
            <a:avLst/>
          </a:prstGeom>
          <a:ln>
            <a:solidFill>
              <a:schemeClr val="accent5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endParaRPr lang="en-IE" sz="1600" dirty="0">
              <a:latin typeface="Consolas" panose="020B0609020204030204" pitchFamily="49" charset="0"/>
            </a:endParaRPr>
          </a:p>
          <a:p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IE" sz="1600" dirty="0">
                <a:solidFill>
                  <a:srgbClr val="2B91AE"/>
                </a:solidFill>
                <a:latin typeface="Consolas" panose="020B0609020204030204" pitchFamily="49" charset="0"/>
              </a:rPr>
              <a:t>Promise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IE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struct </a:t>
            </a:r>
            <a:r>
              <a:rPr lang="en-IE" sz="1600" dirty="0" err="1">
                <a:solidFill>
                  <a:srgbClr val="2B91AE"/>
                </a:solidFill>
                <a:latin typeface="Consolas" panose="020B0609020204030204" pitchFamily="49" charset="0"/>
              </a:rPr>
              <a:t>coroutine_handle</a:t>
            </a:r>
            <a:r>
              <a:rPr lang="en-IE" sz="1600" dirty="0">
                <a:solidFill>
                  <a:srgbClr val="2B91AE"/>
                </a:solidFill>
                <a:latin typeface="Consolas" panose="020B0609020204030204" pitchFamily="49" charset="0"/>
              </a:rPr>
              <a:t> 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IE" sz="1600" dirty="0" err="1">
                <a:solidFill>
                  <a:srgbClr val="2B91AE"/>
                </a:solidFill>
                <a:latin typeface="Consolas" panose="020B0609020204030204" pitchFamily="49" charset="0"/>
              </a:rPr>
              <a:t>coroutine_handle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I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IE" sz="1600" dirty="0">
              <a:solidFill>
                <a:srgbClr val="2B91AE"/>
              </a:solidFill>
              <a:latin typeface="Consolas" panose="020B0609020204030204" pitchFamily="49" charset="0"/>
            </a:endParaRPr>
          </a:p>
          <a:p>
            <a:r>
              <a:rPr lang="en-IE" sz="1600" dirty="0"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IE" sz="1600" dirty="0">
                <a:latin typeface="Consolas" panose="020B0609020204030204" pitchFamily="49" charset="0"/>
              </a:rPr>
              <a:t>Promise&amp; promise()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IE" sz="1600" dirty="0">
                <a:latin typeface="Consolas" panose="020B0609020204030204" pitchFamily="49" charset="0"/>
              </a:rPr>
              <a:t>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IE" sz="1600" dirty="0"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IE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IE" sz="1600" dirty="0">
                <a:latin typeface="Consolas" panose="020B0609020204030204" pitchFamily="49" charset="0"/>
              </a:rPr>
              <a:t> </a:t>
            </a:r>
            <a:r>
              <a:rPr lang="en-IE" sz="1600" dirty="0" err="1">
                <a:latin typeface="Consolas" panose="020B0609020204030204" pitchFamily="49" charset="0"/>
              </a:rPr>
              <a:t>coroutine_handle</a:t>
            </a:r>
            <a:r>
              <a:rPr lang="en-IE" sz="1600" dirty="0">
                <a:latin typeface="Consolas" panose="020B0609020204030204" pitchFamily="49" charset="0"/>
              </a:rPr>
              <a:t> </a:t>
            </a:r>
            <a:r>
              <a:rPr lang="en-IE" sz="1600" dirty="0" err="1">
                <a:latin typeface="Consolas" panose="020B0609020204030204" pitchFamily="49" charset="0"/>
              </a:rPr>
              <a:t>from_promise</a:t>
            </a:r>
            <a:r>
              <a:rPr lang="en-IE" sz="1600" dirty="0">
                <a:latin typeface="Consolas" panose="020B0609020204030204" pitchFamily="49" charset="0"/>
              </a:rPr>
              <a:t>(Promise&amp;) </a:t>
            </a:r>
            <a:r>
              <a:rPr lang="en-I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IE" sz="1600" dirty="0">
                <a:latin typeface="Consolas" panose="020B0609020204030204" pitchFamily="49" charset="0"/>
              </a:rPr>
              <a:t>;</a:t>
            </a:r>
          </a:p>
          <a:p>
            <a:r>
              <a:rPr lang="en-IE" sz="1600" dirty="0">
                <a:latin typeface="Consolas" panose="020B0609020204030204" pitchFamily="49" charset="0"/>
              </a:rPr>
              <a:t>};</a:t>
            </a:r>
            <a:endParaRPr lang="en-IE" sz="160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6C09B9-5FEF-C34B-AD2E-F9CA131012C8}"/>
              </a:ext>
            </a:extLst>
          </p:cNvPr>
          <p:cNvSpPr txBox="1"/>
          <p:nvPr/>
        </p:nvSpPr>
        <p:spPr>
          <a:xfrm>
            <a:off x="9431079" y="1401602"/>
            <a:ext cx="2232837" cy="250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3895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F1CEB-05C6-2647-8AC5-489B28FB4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resumption?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3043F-B271-264B-BCD4-2D52A3D29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Coroutine frame is heap allocated when coroutine starts</a:t>
            </a:r>
          </a:p>
          <a:p>
            <a:r>
              <a:rPr lang="en-US" dirty="0"/>
              <a:t>When suspended, the coroutine frame contains the state to restore when coroutine later resumes. </a:t>
            </a:r>
          </a:p>
          <a:p>
            <a:pPr lvl="1"/>
            <a:r>
              <a:rPr lang="en-US" dirty="0"/>
              <a:t>This includes the location of the suspension point.</a:t>
            </a:r>
          </a:p>
          <a:p>
            <a:r>
              <a:rPr lang="en-US" dirty="0"/>
              <a:t>A handle to this coroutine frame is returned to the caller of the coroutine.</a:t>
            </a:r>
          </a:p>
          <a:p>
            <a:r>
              <a:rPr lang="en-US" dirty="0"/>
              <a:t>When resumed, the state is restored from the coroutine frame and this is followed by a jump to the suspension point.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9816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F60B-B61A-DF4C-8E34-43328C4F3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FD71D-C052-F040-AB4E-C7A54D8CD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8" y="1371600"/>
            <a:ext cx="11514667" cy="46190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&lt;experimental/coroutine&gt;</a:t>
            </a:r>
          </a:p>
          <a:p>
            <a:pPr marL="0" indent="0">
              <a:buNone/>
            </a:pPr>
            <a:endParaRPr lang="en-US" sz="3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US" sz="3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“hello\n”;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std::experimental::</a:t>
            </a:r>
            <a:r>
              <a:rPr lang="en-US" sz="3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US" sz="3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“world\n”; 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29041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F60B-B61A-DF4C-8E34-43328C4F3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FD71D-C052-F040-AB4E-C7A54D8CD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8" y="1371600"/>
            <a:ext cx="11514667" cy="46190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&lt;experimental/coroutine&gt;</a:t>
            </a:r>
          </a:p>
          <a:p>
            <a:pPr marL="0" indent="0">
              <a:buNone/>
            </a:pPr>
            <a:endParaRPr lang="en-US" sz="3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US" sz="3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“hello\n”;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std::experimental::</a:t>
            </a:r>
            <a:r>
              <a:rPr lang="en-US" sz="3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US" sz="3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“world\n”; 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8EC39D-8C7C-DB4B-80DA-97CBE7FD353A}"/>
              </a:ext>
            </a:extLst>
          </p:cNvPr>
          <p:cNvSpPr txBox="1"/>
          <p:nvPr/>
        </p:nvSpPr>
        <p:spPr>
          <a:xfrm>
            <a:off x="347135" y="5334000"/>
            <a:ext cx="105621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error: this function cannot be a coroutine: 'std::experimental::coroutines_v1::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coroutine_traits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&lt;void&gt;' has no member named '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273802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FA812A77-BF65-5343-9A71-0C701D62C64A}"/>
              </a:ext>
            </a:extLst>
          </p:cNvPr>
          <p:cNvSpPr/>
          <p:nvPr/>
        </p:nvSpPr>
        <p:spPr>
          <a:xfrm>
            <a:off x="10732145" y="2983423"/>
            <a:ext cx="557939" cy="2382042"/>
          </a:xfrm>
          <a:prstGeom prst="rect">
            <a:avLst/>
          </a:prstGeom>
          <a:solidFill>
            <a:schemeClr val="accent1">
              <a:lumMod val="20000"/>
              <a:lumOff val="80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F9747-7457-2B43-8A1D-CC16230B3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Flow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A5488-A379-8142-8D73-0BECE40365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Subroutine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03C0E-0B1E-F944-A3B2-163673F0DF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Coroutine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7C2F79-41E6-E148-8C2C-25AA0F389694}"/>
              </a:ext>
            </a:extLst>
          </p:cNvPr>
          <p:cNvSpPr/>
          <p:nvPr/>
        </p:nvSpPr>
        <p:spPr>
          <a:xfrm>
            <a:off x="914400" y="2309248"/>
            <a:ext cx="557939" cy="178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86BCD3-BFFB-BF46-A53C-213761964D6B}"/>
              </a:ext>
            </a:extLst>
          </p:cNvPr>
          <p:cNvSpPr/>
          <p:nvPr/>
        </p:nvSpPr>
        <p:spPr>
          <a:xfrm>
            <a:off x="898901" y="4176085"/>
            <a:ext cx="557939" cy="16677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BA4902-752E-D948-BDE3-BEEAE65DEF74}"/>
              </a:ext>
            </a:extLst>
          </p:cNvPr>
          <p:cNvSpPr/>
          <p:nvPr/>
        </p:nvSpPr>
        <p:spPr>
          <a:xfrm>
            <a:off x="4537344" y="2983423"/>
            <a:ext cx="557939" cy="244098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5FC1D8D7-F674-B045-B718-75B74D542071}"/>
              </a:ext>
            </a:extLst>
          </p:cNvPr>
          <p:cNvCxnSpPr>
            <a:cxnSpLocks/>
          </p:cNvCxnSpPr>
          <p:nvPr/>
        </p:nvCxnSpPr>
        <p:spPr>
          <a:xfrm flipV="1">
            <a:off x="1447370" y="2983422"/>
            <a:ext cx="3172954" cy="1063159"/>
          </a:xfrm>
          <a:prstGeom prst="bentConnector3">
            <a:avLst>
              <a:gd name="adj1" fmla="val 50000"/>
            </a:avLst>
          </a:prstGeom>
          <a:ln w="41275">
            <a:solidFill>
              <a:schemeClr val="accent1">
                <a:lumMod val="50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ECCAB7C3-175B-BB4B-9C86-48A1EBCC5E89}"/>
              </a:ext>
            </a:extLst>
          </p:cNvPr>
          <p:cNvCxnSpPr>
            <a:cxnSpLocks/>
          </p:cNvCxnSpPr>
          <p:nvPr/>
        </p:nvCxnSpPr>
        <p:spPr>
          <a:xfrm rot="10800000">
            <a:off x="1472340" y="4317746"/>
            <a:ext cx="3110425" cy="1106663"/>
          </a:xfrm>
          <a:prstGeom prst="bentConnector3">
            <a:avLst>
              <a:gd name="adj1" fmla="val 50000"/>
            </a:avLst>
          </a:prstGeom>
          <a:ln w="41275">
            <a:solidFill>
              <a:schemeClr val="accent1">
                <a:lumMod val="50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F3E2E2D-923E-7D42-9DA6-EECD5B724FCE}"/>
              </a:ext>
            </a:extLst>
          </p:cNvPr>
          <p:cNvSpPr/>
          <p:nvPr/>
        </p:nvSpPr>
        <p:spPr>
          <a:xfrm>
            <a:off x="6710766" y="2309248"/>
            <a:ext cx="557939" cy="939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CDC406F-1393-4B44-8FF1-5F820C3F36E3}"/>
              </a:ext>
            </a:extLst>
          </p:cNvPr>
          <p:cNvSpPr/>
          <p:nvPr/>
        </p:nvSpPr>
        <p:spPr>
          <a:xfrm>
            <a:off x="6710765" y="4769704"/>
            <a:ext cx="557939" cy="674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780DFA-52DA-AA48-BC6E-7B1B8BF2C303}"/>
              </a:ext>
            </a:extLst>
          </p:cNvPr>
          <p:cNvSpPr/>
          <p:nvPr/>
        </p:nvSpPr>
        <p:spPr>
          <a:xfrm>
            <a:off x="10735160" y="2983422"/>
            <a:ext cx="557939" cy="106315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215A119-E29A-6A41-B977-7C1697705CAE}"/>
              </a:ext>
            </a:extLst>
          </p:cNvPr>
          <p:cNvCxnSpPr>
            <a:cxnSpLocks/>
          </p:cNvCxnSpPr>
          <p:nvPr/>
        </p:nvCxnSpPr>
        <p:spPr>
          <a:xfrm flipV="1">
            <a:off x="7268704" y="2985007"/>
            <a:ext cx="3475926" cy="233683"/>
          </a:xfrm>
          <a:prstGeom prst="bentConnector3">
            <a:avLst>
              <a:gd name="adj1" fmla="val 50000"/>
            </a:avLst>
          </a:prstGeom>
          <a:ln w="41275">
            <a:solidFill>
              <a:schemeClr val="accent1">
                <a:lumMod val="50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7BF3B6D3-4136-124B-817F-EB871A03B919}"/>
              </a:ext>
            </a:extLst>
          </p:cNvPr>
          <p:cNvCxnSpPr>
            <a:cxnSpLocks/>
          </p:cNvCxnSpPr>
          <p:nvPr/>
        </p:nvCxnSpPr>
        <p:spPr>
          <a:xfrm rot="10800000">
            <a:off x="7249977" y="4791233"/>
            <a:ext cx="3491645" cy="574237"/>
          </a:xfrm>
          <a:prstGeom prst="bentConnector3">
            <a:avLst>
              <a:gd name="adj1" fmla="val 50000"/>
            </a:avLst>
          </a:prstGeom>
          <a:ln w="41275">
            <a:solidFill>
              <a:schemeClr val="accent1">
                <a:lumMod val="50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710F1606-6BF6-4D4B-8BC5-BD37BCE3BA97}"/>
              </a:ext>
            </a:extLst>
          </p:cNvPr>
          <p:cNvSpPr/>
          <p:nvPr/>
        </p:nvSpPr>
        <p:spPr>
          <a:xfrm>
            <a:off x="6698281" y="3410635"/>
            <a:ext cx="557939" cy="11438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FE6AC80F-01D8-5941-A537-109197F15357}"/>
              </a:ext>
            </a:extLst>
          </p:cNvPr>
          <p:cNvCxnSpPr>
            <a:cxnSpLocks/>
          </p:cNvCxnSpPr>
          <p:nvPr/>
        </p:nvCxnSpPr>
        <p:spPr>
          <a:xfrm rot="10800000">
            <a:off x="7253207" y="3447363"/>
            <a:ext cx="3488413" cy="566682"/>
          </a:xfrm>
          <a:prstGeom prst="bentConnector3">
            <a:avLst>
              <a:gd name="adj1" fmla="val 50000"/>
            </a:avLst>
          </a:prstGeom>
          <a:ln w="41275">
            <a:solidFill>
              <a:schemeClr val="accent1">
                <a:lumMod val="50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D47383D1-F5AE-0D4F-B62B-D0CD6CB5978A}"/>
              </a:ext>
            </a:extLst>
          </p:cNvPr>
          <p:cNvSpPr/>
          <p:nvPr/>
        </p:nvSpPr>
        <p:spPr>
          <a:xfrm>
            <a:off x="10735160" y="4176086"/>
            <a:ext cx="557939" cy="11893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91373548-2252-6642-8B0D-0CCC4F5BBB75}"/>
              </a:ext>
            </a:extLst>
          </p:cNvPr>
          <p:cNvCxnSpPr>
            <a:cxnSpLocks/>
          </p:cNvCxnSpPr>
          <p:nvPr/>
        </p:nvCxnSpPr>
        <p:spPr>
          <a:xfrm flipV="1">
            <a:off x="7253206" y="4176085"/>
            <a:ext cx="3491425" cy="364946"/>
          </a:xfrm>
          <a:prstGeom prst="bentConnector3">
            <a:avLst>
              <a:gd name="adj1" fmla="val 50000"/>
            </a:avLst>
          </a:prstGeom>
          <a:ln w="41275">
            <a:solidFill>
              <a:schemeClr val="accent1">
                <a:lumMod val="50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25F4167-5EC3-614E-958E-6A3E7416D62D}"/>
              </a:ext>
            </a:extLst>
          </p:cNvPr>
          <p:cNvSpPr txBox="1"/>
          <p:nvPr/>
        </p:nvSpPr>
        <p:spPr>
          <a:xfrm>
            <a:off x="1624739" y="3523256"/>
            <a:ext cx="1024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Call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B77972C-1755-C740-A114-EC3268452CE2}"/>
              </a:ext>
            </a:extLst>
          </p:cNvPr>
          <p:cNvSpPr txBox="1"/>
          <p:nvPr/>
        </p:nvSpPr>
        <p:spPr>
          <a:xfrm>
            <a:off x="7450057" y="2744913"/>
            <a:ext cx="1024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Call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278A432-5DDB-9244-B740-6EBF8DEB124F}"/>
              </a:ext>
            </a:extLst>
          </p:cNvPr>
          <p:cNvSpPr txBox="1"/>
          <p:nvPr/>
        </p:nvSpPr>
        <p:spPr>
          <a:xfrm>
            <a:off x="3135823" y="5437896"/>
            <a:ext cx="1344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Return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174F28C-4622-6346-8148-E1A3A717D121}"/>
              </a:ext>
            </a:extLst>
          </p:cNvPr>
          <p:cNvSpPr txBox="1"/>
          <p:nvPr/>
        </p:nvSpPr>
        <p:spPr>
          <a:xfrm>
            <a:off x="9144216" y="5363994"/>
            <a:ext cx="1344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Return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834F8FC-2257-EA43-B199-55775D0FB27D}"/>
              </a:ext>
            </a:extLst>
          </p:cNvPr>
          <p:cNvSpPr txBox="1"/>
          <p:nvPr/>
        </p:nvSpPr>
        <p:spPr>
          <a:xfrm>
            <a:off x="9026901" y="3515001"/>
            <a:ext cx="16290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Suspend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DD9832D-56CE-EF46-BAC4-567C8B6A4175}"/>
              </a:ext>
            </a:extLst>
          </p:cNvPr>
          <p:cNvSpPr txBox="1"/>
          <p:nvPr/>
        </p:nvSpPr>
        <p:spPr>
          <a:xfrm>
            <a:off x="7314554" y="4017811"/>
            <a:ext cx="16290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Resume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DBD6691-B7F1-764E-A0C9-E281D9FBE164}"/>
              </a:ext>
            </a:extLst>
          </p:cNvPr>
          <p:cNvSpPr txBox="1"/>
          <p:nvPr/>
        </p:nvSpPr>
        <p:spPr>
          <a:xfrm>
            <a:off x="600559" y="6262042"/>
            <a:ext cx="11143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each case we have a ‘lightweight ‘ switching of context from caller to </a:t>
            </a:r>
            <a:r>
              <a:rPr lang="en-US" sz="2400" dirty="0" err="1"/>
              <a:t>callee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1263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C96A0-E1AB-404D-9034-D19F601ED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Promise_type</a:t>
            </a:r>
            <a:r>
              <a:rPr lang="en-US" dirty="0"/>
              <a:t>? What’s going 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9C79E-46EB-6D48-9C03-D691B2711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C++20 coroutines are scaffolding. </a:t>
            </a:r>
          </a:p>
          <a:p>
            <a:r>
              <a:rPr lang="en-US" dirty="0"/>
              <a:t>Your need to provide your own infrastructure</a:t>
            </a:r>
          </a:p>
          <a:p>
            <a:r>
              <a:rPr lang="en-US" dirty="0"/>
              <a:t>For instance:</a:t>
            </a:r>
          </a:p>
          <a:p>
            <a:pPr lvl="1"/>
            <a:r>
              <a:rPr lang="en-US" dirty="0"/>
              <a:t>How would one communicate with the coroutine from outside?</a:t>
            </a:r>
          </a:p>
          <a:p>
            <a:pPr lvl="1"/>
            <a:r>
              <a:rPr lang="en-US" dirty="0"/>
              <a:t>How would one resume?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32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F60B-B61A-DF4C-8E34-43328C4F3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FD71D-C052-F040-AB4E-C7A54D8CD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8" y="1371600"/>
            <a:ext cx="11514667" cy="46190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&lt;experimental/coroutine&gt;</a:t>
            </a:r>
          </a:p>
          <a:p>
            <a:pPr marL="0" indent="0">
              <a:buNone/>
            </a:pPr>
            <a:endParaRPr lang="en-US" sz="3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resume();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An instance of this type is </a:t>
            </a:r>
            <a:r>
              <a:rPr lang="en-US" b="1" dirty="0">
                <a:cs typeface="Courier New" panose="02070309020205020404" pitchFamily="49" charset="0"/>
              </a:rPr>
              <a:t>returned</a:t>
            </a:r>
            <a:r>
              <a:rPr lang="en-US" dirty="0">
                <a:cs typeface="Courier New" panose="02070309020205020404" pitchFamily="49" charset="0"/>
              </a:rPr>
              <a:t> by the function when suspended and when it returns properly.</a:t>
            </a:r>
          </a:p>
        </p:txBody>
      </p:sp>
    </p:spTree>
    <p:extLst>
      <p:ext uri="{BB962C8B-B14F-4D97-AF65-F5344CB8AC3E}">
        <p14:creationId xmlns:p14="http://schemas.microsoft.com/office/powerpoint/2010/main" val="14901781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F60B-B61A-DF4C-8E34-43328C4F3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FD71D-C052-F040-AB4E-C7A54D8CD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8" y="1371600"/>
            <a:ext cx="11514667" cy="46190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&lt;experimental/coroutine&gt;</a:t>
            </a:r>
          </a:p>
          <a:p>
            <a:pPr marL="0" indent="0">
              <a:buNone/>
            </a:pPr>
            <a:endParaRPr lang="en-US" sz="3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US" sz="3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“hello\n”;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std::experimental::</a:t>
            </a:r>
            <a:r>
              <a:rPr lang="en-US" sz="3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US" sz="3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sz="3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“world\n”; </a:t>
            </a:r>
          </a:p>
          <a:p>
            <a:pPr marL="0" indent="0">
              <a:buNone/>
            </a:pP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687997-02A1-1A4A-A44B-1E3B8CBA49D4}"/>
              </a:ext>
            </a:extLst>
          </p:cNvPr>
          <p:cNvSpPr txBox="1"/>
          <p:nvPr/>
        </p:nvSpPr>
        <p:spPr>
          <a:xfrm>
            <a:off x="558800" y="5245100"/>
            <a:ext cx="11303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But…there is no return statement. How does the </a:t>
            </a:r>
            <a:r>
              <a:rPr lang="en-US" sz="2400" b="1" dirty="0"/>
              <a:t>resumable</a:t>
            </a:r>
            <a:r>
              <a:rPr lang="en-US" sz="2400" dirty="0"/>
              <a:t> get returned?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173DEA-8D5F-BC45-8547-453DD0DB4D09}"/>
              </a:ext>
            </a:extLst>
          </p:cNvPr>
          <p:cNvSpPr txBox="1"/>
          <p:nvPr/>
        </p:nvSpPr>
        <p:spPr>
          <a:xfrm>
            <a:off x="2641600" y="5842000"/>
            <a:ext cx="5397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coroutine magic</a:t>
            </a:r>
          </a:p>
        </p:txBody>
      </p:sp>
    </p:spTree>
    <p:extLst>
      <p:ext uri="{BB962C8B-B14F-4D97-AF65-F5344CB8AC3E}">
        <p14:creationId xmlns:p14="http://schemas.microsoft.com/office/powerpoint/2010/main" val="36845106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8C19A-EE48-7C49-B289-1404B701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 magic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39158-BA6A-3E49-8759-CFDD6C6B7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E" sz="3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32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IE" sz="3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r>
              <a:rPr lang="en-IE" sz="3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promise.</a:t>
            </a:r>
            <a:r>
              <a:rPr lang="en-IE" sz="32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initial_suspend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IE" sz="3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co-routine body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IE" sz="3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(...) {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promise.</a:t>
            </a:r>
            <a:r>
              <a:rPr lang="en-IE" sz="32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unhandled_exception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IE" sz="32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final_suspend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3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promise.</a:t>
            </a:r>
            <a:r>
              <a:rPr lang="en-IE" sz="32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final_suspend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4103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2D78D-C310-2C4F-A74F-6CE8D8E82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our </a:t>
            </a:r>
            <a:r>
              <a:rPr lang="en-US" dirty="0" err="1"/>
              <a:t>promise_type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0E30F-E0A6-E845-8352-B583AAC4C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resume();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indent="0">
              <a:lnSpc>
                <a:spcPct val="60000"/>
              </a:lnSpc>
              <a:buNone/>
            </a:pPr>
            <a:endParaRPr lang="en-IE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resumable::</a:t>
            </a:r>
            <a:r>
              <a:rPr lang="en-IE" sz="2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get_return_object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{/**/}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initial_suspend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{/**/}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final_suspend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{/**/}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return_void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{}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unhandled_exception</a:t>
            </a: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IE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indent="0">
              <a:lnSpc>
                <a:spcPct val="60000"/>
              </a:lnSpc>
              <a:buNone/>
            </a:pP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8558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E41E3-F352-4247-9BA9-EC864A41B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</a:t>
            </a:r>
            <a:r>
              <a:rPr lang="en-US" dirty="0" err="1"/>
              <a:t>promise_type</a:t>
            </a:r>
            <a:r>
              <a:rPr lang="en-US" dirty="0"/>
              <a:t> to the coroutine handle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A53C1-D930-1D4D-9DED-544250DD9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9" y="1270000"/>
            <a:ext cx="11514667" cy="5222875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co_handle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std::experimental::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coroutine_handle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resumable(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co_handle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handle) : handle_(handle) { 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(handle);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resumable(resumable&amp;) = delete;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resumable(resumable&amp;&amp;) = delete;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resume()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handle_.done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handle_.resume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!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handle_.done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~resumable() { 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handle_.destroy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co_handle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handle_;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indent="0">
              <a:lnSpc>
                <a:spcPct val="70000"/>
              </a:lnSpc>
              <a:buNone/>
            </a:pPr>
            <a:endParaRPr 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9799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2D78D-C310-2C4F-A74F-6CE8D8E82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our </a:t>
            </a:r>
            <a:r>
              <a:rPr lang="en-US" dirty="0" err="1"/>
              <a:t>promise_type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0E30F-E0A6-E845-8352-B583AAC4C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9" y="1557867"/>
            <a:ext cx="11684002" cy="4619096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resumable::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co_handle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std::experimental::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coroutine_handle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auto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get_return_object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return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co_handle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from_promise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(*this);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70000"/>
              </a:lnSpc>
              <a:buNone/>
            </a:pPr>
            <a:endParaRPr lang="en-IE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initial_suspend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return std::experimental::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final_suspend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return std::experimental::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return_void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unhandled_exception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std::terminate();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indent="0">
              <a:lnSpc>
                <a:spcPct val="60000"/>
              </a:lnSpc>
              <a:buNone/>
            </a:pP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0280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0878A-12CF-1E4B-B3E5-FB1331269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coroutine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4EDBD-6B93-B54E-A0A3-A1B2DCC99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E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IE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main(){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	resumable res = foo();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	while (</a:t>
            </a:r>
            <a:r>
              <a:rPr lang="en-IE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res.resume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3094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DFCB-5271-0142-B9DC-19E4A0807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coroutines that return a value?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5036C-C7BC-BD4D-BF72-0150B9683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dirty="0" err="1"/>
              <a:t>co_return</a:t>
            </a:r>
            <a:endParaRPr lang="en-US" dirty="0"/>
          </a:p>
          <a:p>
            <a:r>
              <a:rPr lang="en-US" dirty="0"/>
              <a:t>Our </a:t>
            </a:r>
            <a:r>
              <a:rPr lang="en-US" dirty="0" err="1"/>
              <a:t>promise_type</a:t>
            </a:r>
            <a:r>
              <a:rPr lang="en-US" dirty="0"/>
              <a:t> needs a value member to carry the result</a:t>
            </a:r>
          </a:p>
          <a:p>
            <a:r>
              <a:rPr lang="en-US" dirty="0"/>
              <a:t>We must implement </a:t>
            </a:r>
            <a:r>
              <a:rPr lang="en-US" dirty="0" err="1"/>
              <a:t>promise_type</a:t>
            </a:r>
            <a:r>
              <a:rPr lang="en-US" dirty="0"/>
              <a:t>::</a:t>
            </a:r>
            <a:r>
              <a:rPr lang="en-US" dirty="0" err="1"/>
              <a:t>return_value</a:t>
            </a:r>
            <a:r>
              <a:rPr lang="en-US" dirty="0"/>
              <a:t>() instead of </a:t>
            </a:r>
            <a:r>
              <a:rPr lang="en-US" dirty="0" err="1"/>
              <a:t>promise_type</a:t>
            </a:r>
            <a:r>
              <a:rPr lang="en-US" dirty="0"/>
              <a:t>::</a:t>
            </a:r>
            <a:r>
              <a:rPr lang="en-US" dirty="0" err="1"/>
              <a:t>return_void</a:t>
            </a:r>
            <a:r>
              <a:rPr lang="en-US" dirty="0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23876890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9C9CD-D33C-294F-97CB-C9FA44842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0F935-1C5D-EE45-9B7E-86A32179D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resumable::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std::string result;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co_handle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std::experimental::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coroutine_handle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return_value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(std::string res) { result = res;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...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indent="0">
              <a:lnSpc>
                <a:spcPct val="70000"/>
              </a:lnSpc>
              <a:buNone/>
            </a:pPr>
            <a:endParaRPr lang="en-IE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std::string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return_val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handle_promise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().result;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...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919825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coroutines useful?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51727-9F4D-BD40-9958-3955DA113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Event driven architectures are a natural fit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Games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Services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Simulations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User interfaces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Cooperative multitasking 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Very low context-switch overhead ~ function call overhead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Tasks use as much time as they need and no more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07358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0878A-12CF-1E4B-B3E5-FB1331269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value returning coroutine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4EDBD-6B93-B54E-A0A3-A1B2DCC99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&lt;experimental/coroutine&gt;</a:t>
            </a: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9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US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“hello\n”;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co_await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std::experimental::</a:t>
            </a:r>
            <a:r>
              <a:rPr lang="en-US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co_return</a:t>
            </a:r>
            <a:r>
              <a:rPr lang="en-US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“world\n”; 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IE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E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 main(){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 res = </a:t>
            </a:r>
            <a:r>
              <a:rPr lang="en-IE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res.resume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9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IE" sz="29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IE" sz="29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</a:t>
            </a:r>
            <a:r>
              <a:rPr lang="en-IE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res.return_val</a:t>
            </a: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IE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5600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CD48E-B24F-C641-BFFC-1D97ACDE8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Then there is </a:t>
            </a:r>
            <a:r>
              <a:rPr lang="en-US" dirty="0" err="1"/>
              <a:t>co_yield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3E381-7E57-7540-8F4B-A845CB586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600" dirty="0"/>
              <a:t>The keyword </a:t>
            </a:r>
            <a:r>
              <a:rPr lang="en-US" sz="3600" b="1" dirty="0" err="1"/>
              <a:t>co_yield</a:t>
            </a:r>
            <a:r>
              <a:rPr lang="en-US" sz="3600" b="1" dirty="0"/>
              <a:t> </a:t>
            </a:r>
            <a:r>
              <a:rPr lang="en-US" sz="3600" dirty="0"/>
              <a:t>is useful for things like generators.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dirty="0"/>
              <a:t>What’s a generator?</a:t>
            </a:r>
          </a:p>
          <a:p>
            <a:pPr lvl="1"/>
            <a:r>
              <a:rPr lang="en-US" sz="2800" dirty="0"/>
              <a:t>An object that generates the next element in a potentially infinite data stream.</a:t>
            </a:r>
          </a:p>
          <a:p>
            <a:pPr lvl="1"/>
            <a:r>
              <a:rPr lang="en-US" sz="2800" dirty="0"/>
              <a:t>Not dissimilar to an input iterator</a:t>
            </a:r>
          </a:p>
          <a:p>
            <a:pPr lvl="1"/>
            <a:r>
              <a:rPr lang="en-US" sz="2800" dirty="0"/>
              <a:t>Inherently lazy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When called, </a:t>
            </a:r>
          </a:p>
          <a:p>
            <a:r>
              <a:rPr lang="en-US" sz="3200" dirty="0"/>
              <a:t>the coroutine’s promise object is set. </a:t>
            </a:r>
          </a:p>
          <a:p>
            <a:r>
              <a:rPr lang="en-US" sz="3200" dirty="0"/>
              <a:t>the coroutine is immediately suspended. </a:t>
            </a:r>
          </a:p>
          <a:p>
            <a:r>
              <a:rPr lang="en-US" sz="3200" dirty="0"/>
              <a:t>the caller gets the value from the promise object.</a:t>
            </a:r>
          </a:p>
          <a:p>
            <a:r>
              <a:rPr lang="en-US" sz="3200" dirty="0"/>
              <a:t>the caller resumes the coroutine to get another value.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8113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9C9CD-D33C-294F-97CB-C9FA44842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yielding </a:t>
            </a:r>
            <a:r>
              <a:rPr lang="en-US" dirty="0" err="1"/>
              <a:t>promise_type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0F935-1C5D-EE45-9B7E-86A32179D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resumable::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int result;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co_handle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std::experimental::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coroutine_handle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auto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yield_value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res) {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result = res;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return std::experimental::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...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indent="0">
              <a:lnSpc>
                <a:spcPct val="70000"/>
              </a:lnSpc>
              <a:buNone/>
            </a:pPr>
            <a:endParaRPr lang="en-IE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IE" sz="20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yield_val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20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handle_.promise</a:t>
            </a: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().result;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...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9463504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0878A-12CF-1E4B-B3E5-FB1331269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yielding coroutine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4EDBD-6B93-B54E-A0A3-A1B2DCC99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3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</a:t>
            </a: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&lt;experimental/coroutine&gt;</a:t>
            </a:r>
          </a:p>
          <a:p>
            <a:pPr marL="0" indent="0">
              <a:lnSpc>
                <a:spcPct val="80000"/>
              </a:lnSpc>
              <a:buNone/>
            </a:pPr>
            <a:endParaRPr lang="en-US" sz="3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sz="3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3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co_yield</a:t>
            </a:r>
            <a:r>
              <a:rPr lang="en-US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endParaRPr lang="en-IE" sz="3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IE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main(){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resumable</a:t>
            </a: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res = </a:t>
            </a:r>
            <a:r>
              <a:rPr lang="en-IE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3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3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res.resume</a:t>
            </a: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IE" sz="3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IE" sz="3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</a:t>
            </a:r>
            <a:r>
              <a:rPr lang="en-IE" sz="3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res.yield_val</a:t>
            </a: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3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63635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068C-16B2-4241-BD08-8902451C2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Generator: a useful yielding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516B3-694D-FC46-AC53-D8FBE63AF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666" y="1535565"/>
            <a:ext cx="11514667" cy="4619096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template 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4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typename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IE" sz="4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iterator&lt;T&gt;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current_value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move_next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!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iterator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4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&amp;) =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: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en-IE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en-IE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sz="4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}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~generator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destroy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}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IE" sz="44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handle_type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experimental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coroutine_handle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handle_type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: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handle_type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r>
              <a:rPr lang="en-IE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608163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068C-16B2-4241-BD08-8902451C2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Generator: a useful yielding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516B3-694D-FC46-AC53-D8FBE63AF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666" y="1535565"/>
            <a:ext cx="11514667" cy="4619096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template 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4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typename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template 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4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typename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IE" sz="4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= </a:t>
            </a:r>
            <a:r>
              <a:rPr lang="en-IE" sz="43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43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3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: </a:t>
            </a:r>
            <a:r>
              <a:rPr lang="en-IE" sz="43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IE" sz="43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}{}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~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promise_type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(){}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IE" sz="4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initial_suspend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experimental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{};}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final_suspend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experimental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{};}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get_return_object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handle_type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from_promise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return_void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experimental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suspend_never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{};}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yield_value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IE" sz="4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experimental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44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suspend_always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{};}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44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 value</a:t>
            </a: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r>
              <a:rPr lang="en-IE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3274677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068C-16B2-4241-BD08-8902451C2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Generator: a useful yielding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516B3-694D-FC46-AC53-D8FBE63AF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9" y="1527716"/>
            <a:ext cx="11429587" cy="4548885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template 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18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typename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public: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advance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resume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done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= !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owner.coro.done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!=(</a:t>
            </a:r>
            <a:r>
              <a:rPr lang="en-IE" sz="18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IE" sz="18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!=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++() {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advance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this; 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*() {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coro</a:t>
            </a:r>
            <a:r>
              <a:rPr lang="en-IE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();}	</a:t>
            </a:r>
          </a:p>
          <a:p>
            <a:pPr marL="0" indent="0">
              <a:lnSpc>
                <a:spcPct val="70000"/>
              </a:lnSpc>
              <a:buNone/>
            </a:pPr>
            <a:endParaRPr lang="en-IE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generator&lt;T&gt;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: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advance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generator&lt;T&gt;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bool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6770189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068C-16B2-4241-BD08-8902451C2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our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516B3-694D-FC46-AC53-D8FBE63AF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9" y="1557212"/>
            <a:ext cx="11429587" cy="4548885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80000"/>
              </a:lnSpc>
              <a:buNone/>
            </a:pPr>
            <a:endParaRPr lang="en-IE" sz="18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gen_ints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0;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8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co_yield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endParaRPr lang="en-IE" sz="18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endParaRPr lang="en-IE" sz="18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gen_ints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(10))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IE" sz="18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</a:t>
            </a:r>
            <a:r>
              <a:rPr lang="en-IE" sz="18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0;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007514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068C-16B2-4241-BD08-8902451C2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Composing generators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516B3-694D-FC46-AC53-D8FBE63AF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9" y="1557212"/>
            <a:ext cx="11429587" cy="4548885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gen_ints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0;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r>
              <a:rPr lang="en-IE" sz="5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co_yield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gen_chars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‘A’;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&lt;= 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‘Z’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r>
              <a:rPr lang="en-IE" sz="5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co_yield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IE" sz="56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IE" sz="56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pair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&gt;&gt;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gen_pairs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gen_ints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(10);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gen_chars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IE" sz="5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5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5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!=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5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&amp;&amp; 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!=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5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++, 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co_yield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make_pair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*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IE" sz="56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] :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gen_pairs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‘[‘ &lt;&lt;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IE" sz="5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“, “ &lt;&lt; </a:t>
            </a:r>
            <a:r>
              <a:rPr lang="en-IE" sz="5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&lt;&lt; ”]\n”;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return</a:t>
            </a: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IE" sz="5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932239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DFDE8-5690-F54F-BCBB-8D780618C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all seems a bit complicated. Why bother?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6BF28-B3DB-5C4C-926B-09EF04801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Design goals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Highly scalable – to billions of concurrent coroutines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Efficient suspend and resume overhead – comparable to a function call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Seamless interaction with existing facilities without additional overhead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Open ended machinery – library designers can create higher level interesting coroutine facilities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Should be usable when exceptions are disabled or not available at all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Very easy to compose</a:t>
            </a:r>
          </a:p>
        </p:txBody>
      </p:sp>
    </p:spTree>
    <p:extLst>
      <p:ext uri="{BB962C8B-B14F-4D97-AF65-F5344CB8AC3E}">
        <p14:creationId xmlns:p14="http://schemas.microsoft.com/office/powerpoint/2010/main" val="3877954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5F333-C634-5E48-9AD7-CC7308AFE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Stackful</a:t>
            </a:r>
            <a:r>
              <a:rPr lang="en-US" dirty="0"/>
              <a:t> and </a:t>
            </a:r>
            <a:r>
              <a:rPr lang="en-US" dirty="0" err="1"/>
              <a:t>Stackless</a:t>
            </a:r>
            <a:r>
              <a:rPr lang="en-US" dirty="0"/>
              <a:t> coroutines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61A0B-13F0-2246-9AAC-B8733DA060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Stackful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A.k.a. fibers, green threads, goroutines, etc.</a:t>
            </a:r>
          </a:p>
          <a:p>
            <a:pPr lvl="1"/>
            <a:r>
              <a:rPr lang="en-US" dirty="0"/>
              <a:t>Have their own call stack</a:t>
            </a:r>
          </a:p>
          <a:p>
            <a:pPr lvl="1"/>
            <a:r>
              <a:rPr lang="en-US" dirty="0"/>
              <a:t>Have independent lifetimes</a:t>
            </a:r>
          </a:p>
          <a:p>
            <a:pPr lvl="1"/>
            <a:r>
              <a:rPr lang="en-US" dirty="0"/>
              <a:t>Can be detached and attached to threads</a:t>
            </a:r>
          </a:p>
          <a:p>
            <a:pPr lvl="1"/>
            <a:r>
              <a:rPr lang="en-US" dirty="0"/>
              <a:t>Cooperative scheduling</a:t>
            </a:r>
          </a:p>
          <a:p>
            <a:pPr lvl="2"/>
            <a:r>
              <a:rPr lang="en-US" dirty="0"/>
              <a:t>Fibers decide when to context switch with other fibers.</a:t>
            </a:r>
          </a:p>
          <a:p>
            <a:pPr lvl="1"/>
            <a:r>
              <a:rPr lang="en-US" dirty="0"/>
              <a:t>No need for language level support</a:t>
            </a:r>
          </a:p>
          <a:p>
            <a:pPr lvl="1"/>
            <a:r>
              <a:rPr lang="en-US" dirty="0"/>
              <a:t>Available in e.g. </a:t>
            </a:r>
            <a:r>
              <a:rPr lang="en-US" dirty="0" err="1"/>
              <a:t>Boost.Fibers</a:t>
            </a:r>
            <a:r>
              <a:rPr lang="en-US" dirty="0"/>
              <a:t> library.</a:t>
            </a:r>
          </a:p>
          <a:p>
            <a:pPr lvl="2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8F020-BC6E-3941-8229-DA46594938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Stackless</a:t>
            </a:r>
            <a:endParaRPr lang="en-US" dirty="0"/>
          </a:p>
          <a:p>
            <a:pPr lvl="1"/>
            <a:r>
              <a:rPr lang="en-US" dirty="0"/>
              <a:t>Use the caller’s stack</a:t>
            </a:r>
          </a:p>
          <a:p>
            <a:pPr lvl="1"/>
            <a:r>
              <a:rPr lang="en-US" dirty="0"/>
              <a:t>May only be suspended from the top level function.</a:t>
            </a:r>
          </a:p>
          <a:p>
            <a:pPr lvl="2"/>
            <a:r>
              <a:rPr lang="en-US" dirty="0"/>
              <a:t>=&gt; all functions called by coroutine must return before coroutine suspends. </a:t>
            </a:r>
          </a:p>
          <a:p>
            <a:pPr lvl="1"/>
            <a:r>
              <a:rPr lang="en-US" dirty="0"/>
              <a:t>Coroutine state is retained on the heap (usually)</a:t>
            </a:r>
          </a:p>
          <a:p>
            <a:pPr lvl="1"/>
            <a:r>
              <a:rPr lang="en-US" dirty="0"/>
              <a:t>Requires language level support</a:t>
            </a:r>
          </a:p>
          <a:p>
            <a:pPr lvl="1"/>
            <a:r>
              <a:rPr lang="en-US" dirty="0"/>
              <a:t>Typically lighter and more efficient</a:t>
            </a:r>
          </a:p>
          <a:p>
            <a:pPr lvl="1"/>
            <a:r>
              <a:rPr lang="en-US" dirty="0"/>
              <a:t>They are part of C++20</a:t>
            </a:r>
          </a:p>
        </p:txBody>
      </p:sp>
    </p:spTree>
    <p:extLst>
      <p:ext uri="{BB962C8B-B14F-4D97-AF65-F5344CB8AC3E}">
        <p14:creationId xmlns:p14="http://schemas.microsoft.com/office/powerpoint/2010/main" val="23311474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F6E04-3E16-0249-9D20-DAC833632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concerns with the implementations?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68887-09DF-7747-82B2-B308DF380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boom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s) 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co_yield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endParaRPr lang="en-IE" sz="16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boom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(“this will not do well”))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‘\n’;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/>
          </a:p>
        </p:txBody>
      </p:sp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A693DB0A-D91B-2F4B-901F-A195EF86E992}"/>
              </a:ext>
            </a:extLst>
          </p:cNvPr>
          <p:cNvCxnSpPr>
            <a:cxnSpLocks/>
          </p:cNvCxnSpPr>
          <p:nvPr/>
        </p:nvCxnSpPr>
        <p:spPr>
          <a:xfrm rot="10800000">
            <a:off x="5368418" y="1818972"/>
            <a:ext cx="1081545" cy="683961"/>
          </a:xfrm>
          <a:prstGeom prst="curvedConnector3">
            <a:avLst>
              <a:gd name="adj1" fmla="val 108182"/>
            </a:avLst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7C9016D-DB2F-0540-AA24-F9AFAB53D6C0}"/>
              </a:ext>
            </a:extLst>
          </p:cNvPr>
          <p:cNvSpPr txBox="1"/>
          <p:nvPr/>
        </p:nvSpPr>
        <p:spPr>
          <a:xfrm>
            <a:off x="6449963" y="2319868"/>
            <a:ext cx="3283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This is a reference</a:t>
            </a:r>
          </a:p>
        </p:txBody>
      </p:sp>
    </p:spTree>
    <p:extLst>
      <p:ext uri="{BB962C8B-B14F-4D97-AF65-F5344CB8AC3E}">
        <p14:creationId xmlns:p14="http://schemas.microsoft.com/office/powerpoint/2010/main" val="188513502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F6E04-3E16-0249-9D20-DAC833632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concerns with the implementations?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68887-09DF-7747-82B2-B308DF380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boom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s) 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co_yield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endParaRPr lang="en-IE" sz="16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boom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(“this will not do well”))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‘\n’;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/>
          </a:p>
        </p:txBody>
      </p:sp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A693DB0A-D91B-2F4B-901F-A195EF86E992}"/>
              </a:ext>
            </a:extLst>
          </p:cNvPr>
          <p:cNvCxnSpPr>
            <a:cxnSpLocks/>
          </p:cNvCxnSpPr>
          <p:nvPr/>
        </p:nvCxnSpPr>
        <p:spPr>
          <a:xfrm rot="10800000">
            <a:off x="5368418" y="1818972"/>
            <a:ext cx="1081545" cy="683961"/>
          </a:xfrm>
          <a:prstGeom prst="curvedConnector3">
            <a:avLst>
              <a:gd name="adj1" fmla="val 108182"/>
            </a:avLst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7C9016D-DB2F-0540-AA24-F9AFAB53D6C0}"/>
              </a:ext>
            </a:extLst>
          </p:cNvPr>
          <p:cNvSpPr txBox="1"/>
          <p:nvPr/>
        </p:nvSpPr>
        <p:spPr>
          <a:xfrm>
            <a:off x="6449963" y="2319868"/>
            <a:ext cx="3283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This is a reference</a:t>
            </a:r>
          </a:p>
        </p:txBody>
      </p: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496461AC-A451-5E45-897E-82B8F993A760}"/>
              </a:ext>
            </a:extLst>
          </p:cNvPr>
          <p:cNvCxnSpPr>
            <a:cxnSpLocks/>
          </p:cNvCxnSpPr>
          <p:nvPr/>
        </p:nvCxnSpPr>
        <p:spPr>
          <a:xfrm rot="10800000">
            <a:off x="5968186" y="4119721"/>
            <a:ext cx="1081545" cy="683961"/>
          </a:xfrm>
          <a:prstGeom prst="curvedConnector3">
            <a:avLst>
              <a:gd name="adj1" fmla="val 108182"/>
            </a:avLst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82B15E4-AF91-9F41-942A-283D6EDA07D2}"/>
              </a:ext>
            </a:extLst>
          </p:cNvPr>
          <p:cNvSpPr txBox="1"/>
          <p:nvPr/>
        </p:nvSpPr>
        <p:spPr>
          <a:xfrm>
            <a:off x="7049731" y="4620617"/>
            <a:ext cx="3952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This is a temporary std::string</a:t>
            </a:r>
          </a:p>
        </p:txBody>
      </p:sp>
    </p:spTree>
    <p:extLst>
      <p:ext uri="{BB962C8B-B14F-4D97-AF65-F5344CB8AC3E}">
        <p14:creationId xmlns:p14="http://schemas.microsoft.com/office/powerpoint/2010/main" val="8251688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F6E04-3E16-0249-9D20-DAC833632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concerns with the implementations?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68887-09DF-7747-82B2-B308DF380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generator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boom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s) 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co_yield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endParaRPr lang="en-IE" sz="1600" b="1" dirty="0">
              <a:solidFill>
                <a:srgbClr val="2B91A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boom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(“this will not do well”)) 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</a:t>
            </a:r>
            <a:r>
              <a:rPr lang="en-IE" sz="1600" b="1" dirty="0" err="1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IE" sz="1600" b="1" dirty="0">
                <a:solidFill>
                  <a:srgbClr val="2B91A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&lt;&lt; ‘\n’;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/>
          </a:p>
        </p:txBody>
      </p:sp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A693DB0A-D91B-2F4B-901F-A195EF86E992}"/>
              </a:ext>
            </a:extLst>
          </p:cNvPr>
          <p:cNvCxnSpPr>
            <a:cxnSpLocks/>
          </p:cNvCxnSpPr>
          <p:nvPr/>
        </p:nvCxnSpPr>
        <p:spPr>
          <a:xfrm rot="10800000">
            <a:off x="5368418" y="1818972"/>
            <a:ext cx="1081545" cy="683961"/>
          </a:xfrm>
          <a:prstGeom prst="curvedConnector3">
            <a:avLst>
              <a:gd name="adj1" fmla="val 108182"/>
            </a:avLst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7C9016D-DB2F-0540-AA24-F9AFAB53D6C0}"/>
              </a:ext>
            </a:extLst>
          </p:cNvPr>
          <p:cNvSpPr txBox="1"/>
          <p:nvPr/>
        </p:nvSpPr>
        <p:spPr>
          <a:xfrm>
            <a:off x="6449963" y="2319868"/>
            <a:ext cx="3283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This is a reference</a:t>
            </a:r>
          </a:p>
        </p:txBody>
      </p: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496461AC-A451-5E45-897E-82B8F993A760}"/>
              </a:ext>
            </a:extLst>
          </p:cNvPr>
          <p:cNvCxnSpPr>
            <a:cxnSpLocks/>
          </p:cNvCxnSpPr>
          <p:nvPr/>
        </p:nvCxnSpPr>
        <p:spPr>
          <a:xfrm rot="10800000">
            <a:off x="5968186" y="4119721"/>
            <a:ext cx="1081545" cy="683961"/>
          </a:xfrm>
          <a:prstGeom prst="curvedConnector3">
            <a:avLst>
              <a:gd name="adj1" fmla="val 108182"/>
            </a:avLst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82B15E4-AF91-9F41-942A-283D6EDA07D2}"/>
              </a:ext>
            </a:extLst>
          </p:cNvPr>
          <p:cNvSpPr txBox="1"/>
          <p:nvPr/>
        </p:nvSpPr>
        <p:spPr>
          <a:xfrm>
            <a:off x="7049730" y="4620617"/>
            <a:ext cx="3755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This is a temporary std::string</a:t>
            </a:r>
          </a:p>
        </p:txBody>
      </p: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F5E7BDCC-7E34-1842-A4AD-0A226F5D8342}"/>
              </a:ext>
            </a:extLst>
          </p:cNvPr>
          <p:cNvCxnSpPr>
            <a:cxnSpLocks/>
          </p:cNvCxnSpPr>
          <p:nvPr/>
        </p:nvCxnSpPr>
        <p:spPr>
          <a:xfrm rot="10800000">
            <a:off x="2644888" y="2504537"/>
            <a:ext cx="1307681" cy="727467"/>
          </a:xfrm>
          <a:prstGeom prst="curvedConnector3">
            <a:avLst>
              <a:gd name="adj1" fmla="val 107895"/>
            </a:avLst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D4D199E-8B26-5749-A533-11CDF6486C01}"/>
              </a:ext>
            </a:extLst>
          </p:cNvPr>
          <p:cNvSpPr txBox="1"/>
          <p:nvPr/>
        </p:nvSpPr>
        <p:spPr>
          <a:xfrm>
            <a:off x="4060727" y="2908838"/>
            <a:ext cx="5093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This is means the routine exits many times. 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After the first exit, the temporary is gone.</a:t>
            </a:r>
          </a:p>
        </p:txBody>
      </p:sp>
    </p:spTree>
    <p:extLst>
      <p:ext uri="{BB962C8B-B14F-4D97-AF65-F5344CB8AC3E}">
        <p14:creationId xmlns:p14="http://schemas.microsoft.com/office/powerpoint/2010/main" val="41124208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3CB4-DD40-094B-B4E1-11971756B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94AAD-5B47-024B-BCB3-7704F2A55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sz="3200" dirty="0"/>
              <a:t>C++20 coroutines are low level with “don’t pay for what you don’t use” capabilities.</a:t>
            </a:r>
          </a:p>
          <a:p>
            <a:pPr>
              <a:lnSpc>
                <a:spcPct val="120000"/>
              </a:lnSpc>
            </a:pPr>
            <a:r>
              <a:rPr lang="en-US" sz="3200" dirty="0"/>
              <a:t>They are not inherently easy</a:t>
            </a:r>
          </a:p>
          <a:p>
            <a:pPr>
              <a:lnSpc>
                <a:spcPct val="120000"/>
              </a:lnSpc>
            </a:pPr>
            <a:r>
              <a:rPr lang="en-US" sz="3200" dirty="0"/>
              <a:t>They are powerful</a:t>
            </a:r>
          </a:p>
          <a:p>
            <a:pPr>
              <a:lnSpc>
                <a:spcPct val="120000"/>
              </a:lnSpc>
            </a:pPr>
            <a:r>
              <a:rPr lang="en-US" sz="3200" dirty="0"/>
              <a:t>They need some higher level helper classes</a:t>
            </a:r>
          </a:p>
          <a:p>
            <a:pPr lvl="1">
              <a:lnSpc>
                <a:spcPct val="120000"/>
              </a:lnSpc>
            </a:pPr>
            <a:r>
              <a:rPr lang="en-US" sz="2800" dirty="0"/>
              <a:t>C++23 is expected to </a:t>
            </a:r>
            <a:r>
              <a:rPr lang="en-US" sz="2800" dirty="0" err="1"/>
              <a:t>standardise</a:t>
            </a:r>
            <a:r>
              <a:rPr lang="en-US" sz="2800" dirty="0"/>
              <a:t> some of these</a:t>
            </a:r>
          </a:p>
          <a:p>
            <a:pPr>
              <a:lnSpc>
                <a:spcPct val="120000"/>
              </a:lnSpc>
            </a:pPr>
            <a:r>
              <a:rPr lang="en-US" sz="3200" dirty="0"/>
              <a:t>We need to be careful of temporaries and references.</a:t>
            </a:r>
          </a:p>
          <a:p>
            <a:pPr lvl="1">
              <a:lnSpc>
                <a:spcPct val="120000"/>
              </a:lnSpc>
            </a:pPr>
            <a:r>
              <a:rPr lang="en-US" sz="2800" dirty="0"/>
              <a:t>Recommendation: always use “call by value” semantics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3165642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4412F-D07D-4544-B01A-7413C8AE2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 at a higher level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A80A0-5C9F-E34D-B338-6E237CD17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place to look </a:t>
            </a:r>
            <a:r>
              <a:rPr lang="en-IE" dirty="0">
                <a:hlinkClick r:id="rId2"/>
              </a:rPr>
              <a:t>https://github.com/lewissbaker/cppcoro</a:t>
            </a:r>
            <a:endParaRPr lang="en-IE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r>
              <a:rPr lang="en-IE" dirty="0"/>
              <a:t>Some types included there are:</a:t>
            </a:r>
          </a:p>
          <a:p>
            <a:r>
              <a:rPr lang="en-IE" dirty="0">
                <a:solidFill>
                  <a:srgbClr val="0070C0"/>
                </a:solidFill>
              </a:rPr>
              <a:t>Task&lt;T&gt;</a:t>
            </a:r>
            <a:r>
              <a:rPr lang="en-IE" dirty="0"/>
              <a:t>  is a task that is not executed until awaited </a:t>
            </a:r>
          </a:p>
          <a:p>
            <a:r>
              <a:rPr lang="en-IE" dirty="0">
                <a:solidFill>
                  <a:srgbClr val="0070C0"/>
                </a:solidFill>
              </a:rPr>
              <a:t>Generator&lt;T&gt;</a:t>
            </a:r>
            <a:r>
              <a:rPr lang="en-IE" dirty="0"/>
              <a:t> lazily and synchronously produces a series of T values</a:t>
            </a:r>
          </a:p>
          <a:p>
            <a:r>
              <a:rPr lang="en-IE" dirty="0" err="1">
                <a:solidFill>
                  <a:srgbClr val="0070C0"/>
                </a:solidFill>
              </a:rPr>
              <a:t>io_service</a:t>
            </a:r>
            <a:r>
              <a:rPr lang="en-IE" dirty="0">
                <a:solidFill>
                  <a:srgbClr val="0070C0"/>
                </a:solidFill>
              </a:rPr>
              <a:t> </a:t>
            </a:r>
            <a:r>
              <a:rPr lang="en-IE" dirty="0"/>
              <a:t>provides abstraction for processing I/O completion events</a:t>
            </a:r>
          </a:p>
          <a:p>
            <a:r>
              <a:rPr lang="en-IE" dirty="0">
                <a:solidFill>
                  <a:srgbClr val="0070C0"/>
                </a:solidFill>
              </a:rPr>
              <a:t>File, </a:t>
            </a:r>
            <a:r>
              <a:rPr lang="en-IE" dirty="0" err="1">
                <a:solidFill>
                  <a:srgbClr val="0070C0"/>
                </a:solidFill>
              </a:rPr>
              <a:t>readable_file</a:t>
            </a:r>
            <a:r>
              <a:rPr lang="en-IE" dirty="0">
                <a:solidFill>
                  <a:srgbClr val="0070C0"/>
                </a:solidFill>
              </a:rPr>
              <a:t>, </a:t>
            </a:r>
            <a:r>
              <a:rPr lang="en-IE" dirty="0" err="1">
                <a:solidFill>
                  <a:srgbClr val="0070C0"/>
                </a:solidFill>
              </a:rPr>
              <a:t>writable_file</a:t>
            </a:r>
            <a:r>
              <a:rPr lang="en-IE" dirty="0">
                <a:solidFill>
                  <a:srgbClr val="0070C0"/>
                </a:solidFill>
              </a:rPr>
              <a:t>  </a:t>
            </a:r>
            <a:r>
              <a:rPr lang="en-IE" dirty="0"/>
              <a:t>provide cancellable read and write operations that are </a:t>
            </a:r>
            <a:r>
              <a:rPr lang="en-IE" dirty="0" err="1"/>
              <a:t>awaitable</a:t>
            </a:r>
            <a:r>
              <a:rPr lang="en-IE" dirty="0"/>
              <a:t>.</a:t>
            </a:r>
          </a:p>
          <a:p>
            <a:r>
              <a:rPr lang="en-IE" dirty="0" err="1">
                <a:solidFill>
                  <a:srgbClr val="0070C0"/>
                </a:solidFill>
              </a:rPr>
              <a:t>Schedule_on</a:t>
            </a:r>
            <a:r>
              <a:rPr lang="en-IE" dirty="0">
                <a:solidFill>
                  <a:srgbClr val="0070C0"/>
                </a:solidFill>
              </a:rPr>
              <a:t> </a:t>
            </a:r>
            <a:r>
              <a:rPr lang="en-IE" dirty="0"/>
              <a:t>can specify that a coroutine starts on given thread</a:t>
            </a:r>
          </a:p>
          <a:p>
            <a:r>
              <a:rPr lang="en-IE" dirty="0" err="1">
                <a:solidFill>
                  <a:srgbClr val="0070C0"/>
                </a:solidFill>
              </a:rPr>
              <a:t>Resume_on</a:t>
            </a:r>
            <a:r>
              <a:rPr lang="en-IE" dirty="0"/>
              <a:t> can specify that a coroutine resumes on a given thread</a:t>
            </a:r>
          </a:p>
        </p:txBody>
      </p:sp>
    </p:spTree>
    <p:extLst>
      <p:ext uri="{BB962C8B-B14F-4D97-AF65-F5344CB8AC3E}">
        <p14:creationId xmlns:p14="http://schemas.microsoft.com/office/powerpoint/2010/main" val="166334603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words on Coroutines in C++20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51727-9F4D-BD40-9958-3955DA113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1">
              <a:lnSpc>
                <a:spcPct val="120000"/>
              </a:lnSpc>
            </a:pPr>
            <a:r>
              <a:rPr lang="en-US" sz="3200" dirty="0" err="1"/>
              <a:t>Stackless</a:t>
            </a:r>
            <a:r>
              <a:rPr lang="en-US" sz="3200" dirty="0"/>
              <a:t> is very efficient but may not suit everyone. </a:t>
            </a:r>
          </a:p>
          <a:p>
            <a:pPr lvl="2">
              <a:lnSpc>
                <a:spcPct val="120000"/>
              </a:lnSpc>
              <a:buFont typeface="Symbol" pitchFamily="2" charset="2"/>
              <a:buChar char="Þ"/>
            </a:pPr>
            <a:r>
              <a:rPr lang="en-US" sz="2800" dirty="0"/>
              <a:t> May be suspended only from the top level. </a:t>
            </a:r>
          </a:p>
          <a:p>
            <a:pPr lvl="2">
              <a:lnSpc>
                <a:spcPct val="120000"/>
              </a:lnSpc>
              <a:buFont typeface="Symbol" pitchFamily="2" charset="2"/>
              <a:buChar char="Þ"/>
            </a:pPr>
            <a:r>
              <a:rPr lang="en-US" sz="2800" dirty="0"/>
              <a:t> All functions called by coroutine prior to suspend point must return</a:t>
            </a:r>
          </a:p>
          <a:p>
            <a:pPr lvl="2">
              <a:lnSpc>
                <a:spcPct val="120000"/>
              </a:lnSpc>
              <a:buFont typeface="Symbol" pitchFamily="2" charset="2"/>
              <a:buChar char="Þ"/>
            </a:pPr>
            <a:r>
              <a:rPr lang="en-US" sz="2800" dirty="0"/>
              <a:t> Therefore, no coroutine can be suspended by another function or coroutine </a:t>
            </a:r>
          </a:p>
          <a:p>
            <a:pPr lvl="1">
              <a:lnSpc>
                <a:spcPct val="120000"/>
              </a:lnSpc>
            </a:pPr>
            <a:r>
              <a:rPr lang="en-US" sz="3200" dirty="0"/>
              <a:t>Asymmetric, which is inherently limiting.</a:t>
            </a:r>
          </a:p>
          <a:p>
            <a:pPr marL="914400" lvl="2" indent="0">
              <a:lnSpc>
                <a:spcPct val="120000"/>
              </a:lnSpc>
              <a:buNone/>
            </a:pPr>
            <a:r>
              <a:rPr lang="en-US" sz="2800" dirty="0"/>
              <a:t>=&gt; A coroutine cannot delegate its work to another coroutine. Its workflow must go back to its caller.</a:t>
            </a:r>
          </a:p>
          <a:p>
            <a:pPr lvl="1">
              <a:lnSpc>
                <a:spcPct val="120000"/>
              </a:lnSpc>
            </a:pPr>
            <a:r>
              <a:rPr lang="en-US" sz="3200" dirty="0"/>
              <a:t>First class</a:t>
            </a:r>
          </a:p>
          <a:p>
            <a:pPr lvl="2">
              <a:lnSpc>
                <a:spcPct val="120000"/>
              </a:lnSpc>
              <a:buFont typeface="Symbol" pitchFamily="2" charset="2"/>
              <a:buChar char="Þ"/>
            </a:pPr>
            <a:r>
              <a:rPr lang="en-US" sz="2800" dirty="0"/>
              <a:t> They can be passed around like data, use as arguments or as return values. </a:t>
            </a:r>
          </a:p>
          <a:p>
            <a:pPr lvl="3">
              <a:lnSpc>
                <a:spcPct val="120000"/>
              </a:lnSpc>
            </a:pPr>
            <a:r>
              <a:rPr lang="en-US" sz="2400" dirty="0"/>
              <a:t>They are not dissimilar, in this regard, to </a:t>
            </a:r>
            <a:r>
              <a:rPr lang="en-US" sz="2400" dirty="0" err="1"/>
              <a:t>Callables</a:t>
            </a:r>
            <a:endParaRPr lang="en-US" sz="2400" dirty="0"/>
          </a:p>
          <a:p>
            <a:pPr lvl="1">
              <a:lnSpc>
                <a:spcPct val="120000"/>
              </a:lnSpc>
            </a:pPr>
            <a:r>
              <a:rPr lang="en-US" sz="3000" dirty="0" err="1"/>
              <a:t>Standardised</a:t>
            </a:r>
            <a:r>
              <a:rPr lang="en-US" sz="3000" dirty="0"/>
              <a:t> higher level abstractions would be </a:t>
            </a:r>
            <a:r>
              <a:rPr lang="en-US" sz="3000"/>
              <a:t>really helpful.</a:t>
            </a:r>
            <a:endParaRPr lang="en-US" sz="3000" dirty="0"/>
          </a:p>
          <a:p>
            <a:pPr marL="1371600" lvl="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9631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EA3FA7-973C-474E-AC6F-C3D355303F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97" t="10664" r="2720" b="10500"/>
          <a:stretch/>
        </p:blipFill>
        <p:spPr>
          <a:xfrm>
            <a:off x="3195484" y="1611953"/>
            <a:ext cx="5801032" cy="363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7256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45810-2F16-7E4E-A84E-FF45E01D3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11860"/>
            <a:ext cx="10515600" cy="285273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CA9738-9B46-C24A-81CC-6ACEBD267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548" y="4888992"/>
            <a:ext cx="2052903" cy="82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10569" y="2286844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1084296" y="1379005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882D2B0-5902-E04F-8255-31105BF812F2}"/>
              </a:ext>
            </a:extLst>
          </p:cNvPr>
          <p:cNvSpPr txBox="1"/>
          <p:nvPr/>
        </p:nvSpPr>
        <p:spPr>
          <a:xfrm>
            <a:off x="8610600" y="2777498"/>
            <a:ext cx="952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Empty stack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8538A037-8A1E-1A49-B77C-435136E8BF65}"/>
              </a:ext>
            </a:extLst>
          </p:cNvPr>
          <p:cNvCxnSpPr>
            <a:cxnSpLocks/>
          </p:cNvCxnSpPr>
          <p:nvPr/>
        </p:nvCxnSpPr>
        <p:spPr>
          <a:xfrm rot="10800000" flipV="1">
            <a:off x="8098997" y="2552698"/>
            <a:ext cx="1987189" cy="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6977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08693" y="290282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1084296" y="1379005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59100" y="4230036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951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D958-6706-5649-8723-73E7A47B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non-</a:t>
            </a:r>
            <a:r>
              <a:rPr lang="en-US" dirty="0" err="1"/>
              <a:t>optimised</a:t>
            </a:r>
            <a:r>
              <a:rPr lang="en-US" dirty="0"/>
              <a:t> function call*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CED3813-4780-1B4A-9E59-39BCD778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01" y="1371599"/>
            <a:ext cx="7326412" cy="5224421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AACF7816-1CFA-6148-B86B-6A8ADF1924E4}"/>
              </a:ext>
            </a:extLst>
          </p:cNvPr>
          <p:cNvSpPr/>
          <p:nvPr/>
        </p:nvSpPr>
        <p:spPr>
          <a:xfrm>
            <a:off x="8097870" y="2507004"/>
            <a:ext cx="1989438" cy="6411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222222"/>
                </a:solidFill>
              </a:rPr>
              <a:t>CPU Registers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5642A-0405-1D44-9B75-68A004528B9D}"/>
              </a:ext>
            </a:extLst>
          </p:cNvPr>
          <p:cNvSpPr txBox="1"/>
          <p:nvPr/>
        </p:nvSpPr>
        <p:spPr>
          <a:xfrm>
            <a:off x="169944" y="6442131"/>
            <a:ext cx="3497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* Courtesy </a:t>
            </a:r>
            <a:r>
              <a:rPr lang="en-US" sz="1400" dirty="0" err="1">
                <a:solidFill>
                  <a:srgbClr val="00B050"/>
                </a:solidFill>
              </a:rPr>
              <a:t>Godbolt.org</a:t>
            </a:r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7C0B6-AE5E-0E43-A4B1-5D73CCAA5725}"/>
              </a:ext>
            </a:extLst>
          </p:cNvPr>
          <p:cNvCxnSpPr>
            <a:cxnSpLocks/>
          </p:cNvCxnSpPr>
          <p:nvPr/>
        </p:nvCxnSpPr>
        <p:spPr>
          <a:xfrm flipV="1">
            <a:off x="8098996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D7FE59-1AAF-F048-BCE1-F5BF75DB0648}"/>
              </a:ext>
            </a:extLst>
          </p:cNvPr>
          <p:cNvCxnSpPr>
            <a:cxnSpLocks/>
          </p:cNvCxnSpPr>
          <p:nvPr/>
        </p:nvCxnSpPr>
        <p:spPr>
          <a:xfrm flipV="1">
            <a:off x="10086184" y="2220956"/>
            <a:ext cx="0" cy="3902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 Arrow Callout 14">
            <a:extLst>
              <a:ext uri="{FF2B5EF4-FFF2-40B4-BE49-F238E27FC236}">
                <a16:creationId xmlns:a16="http://schemas.microsoft.com/office/drawing/2014/main" id="{E522A3C5-5833-064B-93E9-C6E8C0CEA048}"/>
              </a:ext>
            </a:extLst>
          </p:cNvPr>
          <p:cNvSpPr/>
          <p:nvPr/>
        </p:nvSpPr>
        <p:spPr>
          <a:xfrm>
            <a:off x="10310569" y="2896444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RSP</a:t>
            </a:r>
          </a:p>
        </p:txBody>
      </p:sp>
      <p:sp>
        <p:nvSpPr>
          <p:cNvPr id="30" name="Left Arrow Callout 29">
            <a:extLst>
              <a:ext uri="{FF2B5EF4-FFF2-40B4-BE49-F238E27FC236}">
                <a16:creationId xmlns:a16="http://schemas.microsoft.com/office/drawing/2014/main" id="{1C2F3C80-5C5F-5F4D-9346-F2C4CFAC6A1B}"/>
              </a:ext>
            </a:extLst>
          </p:cNvPr>
          <p:cNvSpPr/>
          <p:nvPr/>
        </p:nvSpPr>
        <p:spPr>
          <a:xfrm>
            <a:off x="11256919" y="2902822"/>
            <a:ext cx="946350" cy="490654"/>
          </a:xfrm>
          <a:prstGeom prst="leftArrowCallout">
            <a:avLst>
              <a:gd name="adj1" fmla="val 0"/>
              <a:gd name="adj2" fmla="val 11363"/>
              <a:gd name="adj3" fmla="val 34091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RBP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B766BF8-1CA5-1C4E-A89C-24903284E633}"/>
              </a:ext>
            </a:extLst>
          </p:cNvPr>
          <p:cNvSpPr/>
          <p:nvPr/>
        </p:nvSpPr>
        <p:spPr>
          <a:xfrm>
            <a:off x="2959100" y="4375618"/>
            <a:ext cx="279400" cy="2286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58768"/>
      </p:ext>
    </p:extLst>
  </p:cSld>
  <p:clrMapOvr>
    <a:masterClrMapping/>
  </p:clrMapOvr>
</p:sld>
</file>

<file path=ppt/theme/theme1.xml><?xml version="1.0" encoding="utf-8"?>
<a:theme xmlns:a="http://schemas.openxmlformats.org/drawingml/2006/main" name="NitroBrandTheme">
  <a:themeElements>
    <a:clrScheme name="Nitro2018">
      <a:dk1>
        <a:srgbClr val="38383A"/>
      </a:dk1>
      <a:lt1>
        <a:srgbClr val="FFFFFF"/>
      </a:lt1>
      <a:dk2>
        <a:srgbClr val="5D5D5D"/>
      </a:dk2>
      <a:lt2>
        <a:srgbClr val="E7E6E6"/>
      </a:lt2>
      <a:accent1>
        <a:srgbClr val="ED5B20"/>
      </a:accent1>
      <a:accent2>
        <a:srgbClr val="3ABDC7"/>
      </a:accent2>
      <a:accent3>
        <a:srgbClr val="0A6E7B"/>
      </a:accent3>
      <a:accent4>
        <a:srgbClr val="F8C827"/>
      </a:accent4>
      <a:accent5>
        <a:srgbClr val="A7DA44"/>
      </a:accent5>
      <a:accent6>
        <a:srgbClr val="A60666"/>
      </a:accent6>
      <a:hlink>
        <a:srgbClr val="ED5B20"/>
      </a:hlink>
      <a:folHlink>
        <a:srgbClr val="ED5B20"/>
      </a:folHlink>
    </a:clrScheme>
    <a:fontScheme name="Nitro2018">
      <a:majorFont>
        <a:latin typeface="Lato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itroBrandTemplate-v0.5_53648  -  Read-Only" id="{93576C66-8024-5342-9545-85A84CC77585}" vid="{D623ACC7-CC3A-914B-B791-378B1DA9B6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89E0BF6-5CF2-9C45-82DD-3CE1676A4746}">
  <we:reference id="wa200000113" version="1.0.0.0" store="en-GB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3145C9CF7AEF4F90DB4BD321D9662E" ma:contentTypeVersion="5" ma:contentTypeDescription="Create a new document." ma:contentTypeScope="" ma:versionID="49901aa4569454e6a194cd9fb357acf3">
  <xsd:schema xmlns:xsd="http://www.w3.org/2001/XMLSchema" xmlns:xs="http://www.w3.org/2001/XMLSchema" xmlns:p="http://schemas.microsoft.com/office/2006/metadata/properties" xmlns:ns2="df7e5f2f-924c-4744-9a02-648f6ae08584" targetNamespace="http://schemas.microsoft.com/office/2006/metadata/properties" ma:root="true" ma:fieldsID="a20b63b976e1572ea4e8a5598a7e4d82" ns2:_="">
    <xsd:import namespace="df7e5f2f-924c-4744-9a02-648f6ae0858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7e5f2f-924c-4744-9a02-648f6ae085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E74DFB-6810-46E8-B2DB-242F4CA426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4E3F21-9685-454D-B373-DE2ACBB15039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terms/"/>
    <ds:schemaRef ds:uri="http://schemas.openxmlformats.org/package/2006/metadata/core-properties"/>
    <ds:schemaRef ds:uri="df7e5f2f-924c-4744-9a02-648f6ae08584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20515B17-52C1-4334-A4BF-541320ED87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f7e5f2f-924c-4744-9a02-648f6ae0858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NitroBrandTheme</Template>
  <TotalTime>23273</TotalTime>
  <Words>4305</Words>
  <Application>Microsoft Macintosh PowerPoint</Application>
  <PresentationFormat>Widescreen</PresentationFormat>
  <Paragraphs>757</Paragraphs>
  <Slides>67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5" baseType="lpstr">
      <vt:lpstr>Arial</vt:lpstr>
      <vt:lpstr>Lato</vt:lpstr>
      <vt:lpstr>Consolas</vt:lpstr>
      <vt:lpstr>Courier New</vt:lpstr>
      <vt:lpstr>Symbol</vt:lpstr>
      <vt:lpstr>Open Sans</vt:lpstr>
      <vt:lpstr>Calibri</vt:lpstr>
      <vt:lpstr>NitroBrandTheme</vt:lpstr>
      <vt:lpstr>Exploring C++20 Coroutines</vt:lpstr>
      <vt:lpstr>Acknowledgements</vt:lpstr>
      <vt:lpstr>So what are Coroutines?</vt:lpstr>
      <vt:lpstr>Code Flow </vt:lpstr>
      <vt:lpstr>Why are coroutines useful?</vt:lpstr>
      <vt:lpstr>Stackful and Stackless coroutines</vt:lpstr>
      <vt:lpstr>Anatomy of a non-optimised function call*</vt:lpstr>
      <vt:lpstr>Anatomy of a non-optimised function call*</vt:lpstr>
      <vt:lpstr>Anatomy of a non-optimised function call*</vt:lpstr>
      <vt:lpstr>Anatomy of a non-optimised function call*</vt:lpstr>
      <vt:lpstr>Anatomy of a non-optimised function call*</vt:lpstr>
      <vt:lpstr>Anatomy of a non-optimised function call*</vt:lpstr>
      <vt:lpstr>Anatomy of a non-optimised function call*</vt:lpstr>
      <vt:lpstr>Anatomy of a non-optimised function call*</vt:lpstr>
      <vt:lpstr>Anatomy of a non-optimised function call*</vt:lpstr>
      <vt:lpstr>Anatomy of a non-optimised function call*</vt:lpstr>
      <vt:lpstr>Anatomy of a non-optimised function call*</vt:lpstr>
      <vt:lpstr>Anatomy of a non-optimised function call*</vt:lpstr>
      <vt:lpstr>Stack Frames</vt:lpstr>
      <vt:lpstr>Stackful Coroutine</vt:lpstr>
      <vt:lpstr>Normal code flow Stackful Coroutines</vt:lpstr>
      <vt:lpstr>Boost.Fiber example</vt:lpstr>
      <vt:lpstr>Stackless Coroutines</vt:lpstr>
      <vt:lpstr>Stackless Coroutine</vt:lpstr>
      <vt:lpstr>Stackless Coroutine code flow</vt:lpstr>
      <vt:lpstr>C++20 Coroutines </vt:lpstr>
      <vt:lpstr>What makes a C++20 coroutine?</vt:lpstr>
      <vt:lpstr>What makes a C++20 coroutine?</vt:lpstr>
      <vt:lpstr>Coroutine Frame</vt:lpstr>
      <vt:lpstr>What does co_await do?</vt:lpstr>
      <vt:lpstr>What does co_await do?</vt:lpstr>
      <vt:lpstr>Awaitable Expressions?</vt:lpstr>
      <vt:lpstr>suspend_always</vt:lpstr>
      <vt:lpstr>suspend_never</vt:lpstr>
      <vt:lpstr>Handle to this coroutine ??</vt:lpstr>
      <vt:lpstr>Handle to this coroutine ?</vt:lpstr>
      <vt:lpstr>What about resumption?</vt:lpstr>
      <vt:lpstr>Example</vt:lpstr>
      <vt:lpstr>Example</vt:lpstr>
      <vt:lpstr>Promise_type? What’s going on?</vt:lpstr>
      <vt:lpstr>Resume</vt:lpstr>
      <vt:lpstr>Example</vt:lpstr>
      <vt:lpstr>Coroutine magic</vt:lpstr>
      <vt:lpstr>Creating our promise_type</vt:lpstr>
      <vt:lpstr>Tying promise_type to the coroutine handle</vt:lpstr>
      <vt:lpstr>Defining our promise_type</vt:lpstr>
      <vt:lpstr>Using the coroutine</vt:lpstr>
      <vt:lpstr>What about coroutines that return a value?</vt:lpstr>
      <vt:lpstr>Example</vt:lpstr>
      <vt:lpstr>Using the value returning coroutine</vt:lpstr>
      <vt:lpstr>Then there is co_yield</vt:lpstr>
      <vt:lpstr>Example of yielding promise_type</vt:lpstr>
      <vt:lpstr>Using the yielding coroutine</vt:lpstr>
      <vt:lpstr>Generator: a useful yielding pattern</vt:lpstr>
      <vt:lpstr>Generator: a useful yielding pattern</vt:lpstr>
      <vt:lpstr>Generator: a useful yielding pattern</vt:lpstr>
      <vt:lpstr>Using our generator</vt:lpstr>
      <vt:lpstr>Composing generators</vt:lpstr>
      <vt:lpstr>It all seems a bit complicated. Why bother?</vt:lpstr>
      <vt:lpstr>Any concerns with the implementations? </vt:lpstr>
      <vt:lpstr>Any concerns with the implementations? </vt:lpstr>
      <vt:lpstr>Any concerns with the implementations? </vt:lpstr>
      <vt:lpstr>Summary so far</vt:lpstr>
      <vt:lpstr>Coroutines at a higher level </vt:lpstr>
      <vt:lpstr>Final words on Coroutines in C++20</vt:lpstr>
      <vt:lpstr>PowerPoint Presentation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Nitro Brand Template v0.5</dc:title>
  <dc:subject/>
  <dc:creator>Justin Durkan</dc:creator>
  <cp:keywords/>
  <dc:description/>
  <cp:lastModifiedBy>Justin Durkan</cp:lastModifiedBy>
  <cp:revision>8</cp:revision>
  <dcterms:created xsi:type="dcterms:W3CDTF">2019-05-10T09:48:59Z</dcterms:created>
  <dcterms:modified xsi:type="dcterms:W3CDTF">2019-11-06T11:02:53Z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0x010100D13145C9CF7AEF4F90DB4BD321D9662E</vt:lpwstr>
  </property>
</Properties>
</file>

<file path=docProps/thumbnail.jpeg>
</file>